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Open Sauce" panose="020B0604020202020204" charset="0"/>
      <p:regular r:id="rId11"/>
    </p:embeddedFont>
    <p:embeddedFont>
      <p:font typeface="Open Sauce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B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59918" y="653346"/>
            <a:ext cx="4538553" cy="8980307"/>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FE82FD"/>
            </a:solidFill>
            <a:ln w="12700">
              <a:solidFill>
                <a:srgbClr val="000000"/>
              </a:solidFill>
            </a:ln>
          </p:spPr>
          <p:txBody>
            <a:bodyPr/>
            <a:lstStyle/>
            <a:p>
              <a:endParaRPr lang="en-US"/>
            </a:p>
          </p:txBody>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grpSp>
        <p:nvGrpSpPr>
          <p:cNvPr id="12" name="Group 12"/>
          <p:cNvGrpSpPr/>
          <p:nvPr/>
        </p:nvGrpSpPr>
        <p:grpSpPr>
          <a:xfrm>
            <a:off x="389529" y="653346"/>
            <a:ext cx="8135240" cy="5670011"/>
            <a:chOff x="0" y="0"/>
            <a:chExt cx="2045878" cy="1425914"/>
          </a:xfrm>
        </p:grpSpPr>
        <p:sp>
          <p:nvSpPr>
            <p:cNvPr id="13" name="Freeform 13"/>
            <p:cNvSpPr/>
            <p:nvPr/>
          </p:nvSpPr>
          <p:spPr>
            <a:xfrm>
              <a:off x="0" y="0"/>
              <a:ext cx="2045878" cy="1425914"/>
            </a:xfrm>
            <a:custGeom>
              <a:avLst/>
              <a:gdLst/>
              <a:ahLst/>
              <a:cxnLst/>
              <a:rect l="l" t="t" r="r" b="b"/>
              <a:pathLst>
                <a:path w="2045878" h="1425914">
                  <a:moveTo>
                    <a:pt x="53293" y="0"/>
                  </a:moveTo>
                  <a:lnTo>
                    <a:pt x="1992586" y="0"/>
                  </a:lnTo>
                  <a:cubicBezTo>
                    <a:pt x="2022018" y="0"/>
                    <a:pt x="2045878" y="23860"/>
                    <a:pt x="2045878" y="53293"/>
                  </a:cubicBezTo>
                  <a:lnTo>
                    <a:pt x="2045878" y="1372621"/>
                  </a:lnTo>
                  <a:cubicBezTo>
                    <a:pt x="2045878" y="1402054"/>
                    <a:pt x="2022018" y="1425914"/>
                    <a:pt x="1992586" y="1425914"/>
                  </a:cubicBezTo>
                  <a:lnTo>
                    <a:pt x="53293" y="1425914"/>
                  </a:lnTo>
                  <a:cubicBezTo>
                    <a:pt x="23860" y="1425914"/>
                    <a:pt x="0" y="1402054"/>
                    <a:pt x="0" y="1372621"/>
                  </a:cubicBezTo>
                  <a:lnTo>
                    <a:pt x="0" y="53293"/>
                  </a:lnTo>
                  <a:cubicBezTo>
                    <a:pt x="0" y="23860"/>
                    <a:pt x="23860" y="0"/>
                    <a:pt x="53293" y="0"/>
                  </a:cubicBezTo>
                  <a:close/>
                </a:path>
              </a:pathLst>
            </a:custGeom>
            <a:solidFill>
              <a:srgbClr val="3969E1"/>
            </a:solidFill>
          </p:spPr>
          <p:txBody>
            <a:bodyPr/>
            <a:lstStyle/>
            <a:p>
              <a:endParaRPr lang="en-US"/>
            </a:p>
          </p:txBody>
        </p:sp>
        <p:sp>
          <p:nvSpPr>
            <p:cNvPr id="14" name="TextBox 14"/>
            <p:cNvSpPr txBox="1"/>
            <p:nvPr/>
          </p:nvSpPr>
          <p:spPr>
            <a:xfrm>
              <a:off x="0" y="-47625"/>
              <a:ext cx="2045878" cy="1473539"/>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389529" y="6619553"/>
            <a:ext cx="8135240" cy="3014101"/>
            <a:chOff x="0" y="0"/>
            <a:chExt cx="2045878" cy="757997"/>
          </a:xfrm>
        </p:grpSpPr>
        <p:sp>
          <p:nvSpPr>
            <p:cNvPr id="16" name="Freeform 16"/>
            <p:cNvSpPr/>
            <p:nvPr/>
          </p:nvSpPr>
          <p:spPr>
            <a:xfrm>
              <a:off x="0" y="0"/>
              <a:ext cx="2045878" cy="757997"/>
            </a:xfrm>
            <a:custGeom>
              <a:avLst/>
              <a:gdLst/>
              <a:ahLst/>
              <a:cxnLst/>
              <a:rect l="l" t="t" r="r" b="b"/>
              <a:pathLst>
                <a:path w="2045878" h="757997">
                  <a:moveTo>
                    <a:pt x="53293" y="0"/>
                  </a:moveTo>
                  <a:lnTo>
                    <a:pt x="1992586" y="0"/>
                  </a:lnTo>
                  <a:cubicBezTo>
                    <a:pt x="2022018" y="0"/>
                    <a:pt x="2045878" y="23860"/>
                    <a:pt x="2045878" y="53293"/>
                  </a:cubicBezTo>
                  <a:lnTo>
                    <a:pt x="2045878" y="704704"/>
                  </a:lnTo>
                  <a:cubicBezTo>
                    <a:pt x="2045878" y="734137"/>
                    <a:pt x="2022018" y="757997"/>
                    <a:pt x="1992586" y="757997"/>
                  </a:cubicBezTo>
                  <a:lnTo>
                    <a:pt x="53293" y="757997"/>
                  </a:lnTo>
                  <a:cubicBezTo>
                    <a:pt x="23860" y="757997"/>
                    <a:pt x="0" y="734137"/>
                    <a:pt x="0" y="704704"/>
                  </a:cubicBezTo>
                  <a:lnTo>
                    <a:pt x="0" y="53293"/>
                  </a:lnTo>
                  <a:cubicBezTo>
                    <a:pt x="0" y="23860"/>
                    <a:pt x="23860" y="0"/>
                    <a:pt x="53293" y="0"/>
                  </a:cubicBezTo>
                  <a:close/>
                </a:path>
              </a:pathLst>
            </a:custGeom>
            <a:solidFill>
              <a:srgbClr val="D7FC6F"/>
            </a:solidFill>
          </p:spPr>
          <p:txBody>
            <a:bodyPr/>
            <a:lstStyle/>
            <a:p>
              <a:endParaRPr lang="en-US"/>
            </a:p>
          </p:txBody>
        </p:sp>
        <p:sp>
          <p:nvSpPr>
            <p:cNvPr id="17" name="TextBox 17"/>
            <p:cNvSpPr txBox="1"/>
            <p:nvPr/>
          </p:nvSpPr>
          <p:spPr>
            <a:xfrm>
              <a:off x="0" y="-47625"/>
              <a:ext cx="2045878" cy="805622"/>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8783672" y="4997099"/>
            <a:ext cx="4337294" cy="4636555"/>
            <a:chOff x="0" y="0"/>
            <a:chExt cx="641622" cy="685892"/>
          </a:xfrm>
        </p:grpSpPr>
        <p:sp>
          <p:nvSpPr>
            <p:cNvPr id="19" name="Freeform 19"/>
            <p:cNvSpPr/>
            <p:nvPr/>
          </p:nvSpPr>
          <p:spPr>
            <a:xfrm>
              <a:off x="0" y="0"/>
              <a:ext cx="641622" cy="685892"/>
            </a:xfrm>
            <a:custGeom>
              <a:avLst/>
              <a:gdLst/>
              <a:ahLst/>
              <a:cxnLst/>
              <a:rect l="l" t="t" r="r" b="b"/>
              <a:pathLst>
                <a:path w="641622" h="685892">
                  <a:moveTo>
                    <a:pt x="69614" y="0"/>
                  </a:moveTo>
                  <a:lnTo>
                    <a:pt x="572008" y="0"/>
                  </a:lnTo>
                  <a:cubicBezTo>
                    <a:pt x="590471" y="0"/>
                    <a:pt x="608178" y="7334"/>
                    <a:pt x="621233" y="20389"/>
                  </a:cubicBezTo>
                  <a:cubicBezTo>
                    <a:pt x="634288" y="33444"/>
                    <a:pt x="641622" y="51151"/>
                    <a:pt x="641622" y="69614"/>
                  </a:cubicBezTo>
                  <a:lnTo>
                    <a:pt x="641622" y="616279"/>
                  </a:lnTo>
                  <a:cubicBezTo>
                    <a:pt x="641622" y="654725"/>
                    <a:pt x="610455" y="685892"/>
                    <a:pt x="572008" y="685892"/>
                  </a:cubicBezTo>
                  <a:lnTo>
                    <a:pt x="69614" y="685892"/>
                  </a:lnTo>
                  <a:cubicBezTo>
                    <a:pt x="51151" y="685892"/>
                    <a:pt x="33444" y="678558"/>
                    <a:pt x="20389" y="665503"/>
                  </a:cubicBezTo>
                  <a:cubicBezTo>
                    <a:pt x="7334" y="652448"/>
                    <a:pt x="0" y="634741"/>
                    <a:pt x="0" y="616279"/>
                  </a:cubicBezTo>
                  <a:lnTo>
                    <a:pt x="0" y="69614"/>
                  </a:lnTo>
                  <a:cubicBezTo>
                    <a:pt x="0" y="51151"/>
                    <a:pt x="7334" y="33444"/>
                    <a:pt x="20389" y="20389"/>
                  </a:cubicBezTo>
                  <a:cubicBezTo>
                    <a:pt x="33444" y="7334"/>
                    <a:pt x="51151" y="0"/>
                    <a:pt x="69614" y="0"/>
                  </a:cubicBezTo>
                  <a:close/>
                </a:path>
              </a:pathLst>
            </a:custGeom>
            <a:blipFill>
              <a:blip r:embed="rId2"/>
              <a:stretch>
                <a:fillRect t="-5949" b="-34457"/>
              </a:stretch>
            </a:blipFill>
          </p:spPr>
          <p:txBody>
            <a:bodyPr/>
            <a:lstStyle/>
            <a:p>
              <a:endParaRPr lang="en-US"/>
            </a:p>
          </p:txBody>
        </p:sp>
      </p:grpSp>
      <p:grpSp>
        <p:nvGrpSpPr>
          <p:cNvPr id="20" name="Group 20"/>
          <p:cNvGrpSpPr/>
          <p:nvPr/>
        </p:nvGrpSpPr>
        <p:grpSpPr>
          <a:xfrm>
            <a:off x="8783672" y="653346"/>
            <a:ext cx="4337294" cy="4071491"/>
            <a:chOff x="0" y="0"/>
            <a:chExt cx="1090758" cy="1023913"/>
          </a:xfrm>
        </p:grpSpPr>
        <p:sp>
          <p:nvSpPr>
            <p:cNvPr id="21" name="Freeform 21"/>
            <p:cNvSpPr/>
            <p:nvPr/>
          </p:nvSpPr>
          <p:spPr>
            <a:xfrm>
              <a:off x="0" y="0"/>
              <a:ext cx="1090758" cy="1023913"/>
            </a:xfrm>
            <a:custGeom>
              <a:avLst/>
              <a:gdLst/>
              <a:ahLst/>
              <a:cxnLst/>
              <a:rect l="l" t="t" r="r" b="b"/>
              <a:pathLst>
                <a:path w="1090758" h="1023913">
                  <a:moveTo>
                    <a:pt x="99958" y="0"/>
                  </a:moveTo>
                  <a:lnTo>
                    <a:pt x="990800" y="0"/>
                  </a:lnTo>
                  <a:cubicBezTo>
                    <a:pt x="1046005" y="0"/>
                    <a:pt x="1090758" y="44753"/>
                    <a:pt x="1090758" y="99958"/>
                  </a:cubicBezTo>
                  <a:lnTo>
                    <a:pt x="1090758" y="923955"/>
                  </a:lnTo>
                  <a:cubicBezTo>
                    <a:pt x="1090758" y="950465"/>
                    <a:pt x="1080226" y="975890"/>
                    <a:pt x="1061480" y="994636"/>
                  </a:cubicBezTo>
                  <a:cubicBezTo>
                    <a:pt x="1042735" y="1013381"/>
                    <a:pt x="1017310" y="1023913"/>
                    <a:pt x="990800" y="1023913"/>
                  </a:cubicBezTo>
                  <a:lnTo>
                    <a:pt x="99958" y="1023913"/>
                  </a:lnTo>
                  <a:cubicBezTo>
                    <a:pt x="73448" y="1023913"/>
                    <a:pt x="48023" y="1013381"/>
                    <a:pt x="29277" y="994636"/>
                  </a:cubicBezTo>
                  <a:cubicBezTo>
                    <a:pt x="10531" y="975890"/>
                    <a:pt x="0" y="950465"/>
                    <a:pt x="0" y="923955"/>
                  </a:cubicBezTo>
                  <a:lnTo>
                    <a:pt x="0" y="99958"/>
                  </a:lnTo>
                  <a:cubicBezTo>
                    <a:pt x="0" y="73448"/>
                    <a:pt x="10531" y="48023"/>
                    <a:pt x="29277" y="29277"/>
                  </a:cubicBezTo>
                  <a:cubicBezTo>
                    <a:pt x="48023" y="10531"/>
                    <a:pt x="73448" y="0"/>
                    <a:pt x="99958" y="0"/>
                  </a:cubicBezTo>
                  <a:close/>
                </a:path>
              </a:pathLst>
            </a:custGeom>
            <a:solidFill>
              <a:srgbClr val="9C75FF"/>
            </a:solidFill>
          </p:spPr>
          <p:txBody>
            <a:bodyPr/>
            <a:lstStyle/>
            <a:p>
              <a:endParaRPr lang="en-US"/>
            </a:p>
          </p:txBody>
        </p:sp>
        <p:sp>
          <p:nvSpPr>
            <p:cNvPr id="22" name="TextBox 22"/>
            <p:cNvSpPr txBox="1"/>
            <p:nvPr/>
          </p:nvSpPr>
          <p:spPr>
            <a:xfrm>
              <a:off x="0" y="-47625"/>
              <a:ext cx="1090758" cy="1071538"/>
            </a:xfrm>
            <a:prstGeom prst="rect">
              <a:avLst/>
            </a:prstGeom>
          </p:spPr>
          <p:txBody>
            <a:bodyPr lIns="50800" tIns="50800" rIns="50800" bIns="50800" rtlCol="0" anchor="ctr"/>
            <a:lstStyle/>
            <a:p>
              <a:pPr algn="ctr">
                <a:lnSpc>
                  <a:spcPts val="2800"/>
                </a:lnSpc>
              </a:pPr>
              <a:endParaRPr/>
            </a:p>
          </p:txBody>
        </p:sp>
      </p:grpSp>
      <p:sp>
        <p:nvSpPr>
          <p:cNvPr id="23" name="Freeform 23"/>
          <p:cNvSpPr/>
          <p:nvPr/>
        </p:nvSpPr>
        <p:spPr>
          <a:xfrm>
            <a:off x="14759266" y="2740345"/>
            <a:ext cx="1496014" cy="1496014"/>
          </a:xfrm>
          <a:custGeom>
            <a:avLst/>
            <a:gdLst/>
            <a:ahLst/>
            <a:cxnLst/>
            <a:rect l="l" t="t" r="r" b="b"/>
            <a:pathLst>
              <a:path w="1496014" h="1496014">
                <a:moveTo>
                  <a:pt x="0" y="0"/>
                </a:moveTo>
                <a:lnTo>
                  <a:pt x="1496014" y="0"/>
                </a:lnTo>
                <a:lnTo>
                  <a:pt x="1496014" y="1496014"/>
                </a:lnTo>
                <a:lnTo>
                  <a:pt x="0" y="14960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4" name="Group 24"/>
          <p:cNvGrpSpPr/>
          <p:nvPr/>
        </p:nvGrpSpPr>
        <p:grpSpPr>
          <a:xfrm>
            <a:off x="1252115" y="7386421"/>
            <a:ext cx="1441488" cy="144148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33262" t="-20551" r="-40837" b="-140761"/>
              </a:stretch>
            </a:blipFill>
          </p:spPr>
          <p:txBody>
            <a:bodyPr/>
            <a:lstStyle/>
            <a:p>
              <a:endParaRPr lang="en-US"/>
            </a:p>
          </p:txBody>
        </p:sp>
      </p:grpSp>
      <p:sp>
        <p:nvSpPr>
          <p:cNvPr id="26" name="Freeform 26"/>
          <p:cNvSpPr/>
          <p:nvPr/>
        </p:nvSpPr>
        <p:spPr>
          <a:xfrm>
            <a:off x="9762486" y="1509235"/>
            <a:ext cx="2359714" cy="2359714"/>
          </a:xfrm>
          <a:custGeom>
            <a:avLst/>
            <a:gdLst/>
            <a:ahLst/>
            <a:cxnLst/>
            <a:rect l="l" t="t" r="r" b="b"/>
            <a:pathLst>
              <a:path w="2359714" h="2359714">
                <a:moveTo>
                  <a:pt x="0" y="0"/>
                </a:moveTo>
                <a:lnTo>
                  <a:pt x="2359715" y="0"/>
                </a:lnTo>
                <a:lnTo>
                  <a:pt x="2359715" y="2359714"/>
                </a:lnTo>
                <a:lnTo>
                  <a:pt x="0" y="23597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7" name="Group 27"/>
          <p:cNvGrpSpPr/>
          <p:nvPr/>
        </p:nvGrpSpPr>
        <p:grpSpPr>
          <a:xfrm>
            <a:off x="8986994" y="5250481"/>
            <a:ext cx="829727" cy="98425"/>
            <a:chOff x="0" y="0"/>
            <a:chExt cx="218529" cy="25923"/>
          </a:xfrm>
        </p:grpSpPr>
        <p:sp>
          <p:nvSpPr>
            <p:cNvPr id="28" name="Freeform 28"/>
            <p:cNvSpPr/>
            <p:nvPr/>
          </p:nvSpPr>
          <p:spPr>
            <a:xfrm>
              <a:off x="0" y="0"/>
              <a:ext cx="218529" cy="25923"/>
            </a:xfrm>
            <a:custGeom>
              <a:avLst/>
              <a:gdLst/>
              <a:ahLst/>
              <a:cxnLst/>
              <a:rect l="l" t="t" r="r" b="b"/>
              <a:pathLst>
                <a:path w="218529" h="25923">
                  <a:moveTo>
                    <a:pt x="12961" y="0"/>
                  </a:moveTo>
                  <a:lnTo>
                    <a:pt x="205567" y="0"/>
                  </a:lnTo>
                  <a:cubicBezTo>
                    <a:pt x="209005" y="0"/>
                    <a:pt x="212302" y="1366"/>
                    <a:pt x="214733" y="3796"/>
                  </a:cubicBezTo>
                  <a:cubicBezTo>
                    <a:pt x="217163" y="6227"/>
                    <a:pt x="218529" y="9524"/>
                    <a:pt x="218529" y="12961"/>
                  </a:cubicBezTo>
                  <a:lnTo>
                    <a:pt x="218529" y="12961"/>
                  </a:lnTo>
                  <a:cubicBezTo>
                    <a:pt x="218529" y="16399"/>
                    <a:pt x="217163" y="19696"/>
                    <a:pt x="214733" y="22126"/>
                  </a:cubicBezTo>
                  <a:cubicBezTo>
                    <a:pt x="212302" y="24557"/>
                    <a:pt x="209005" y="25923"/>
                    <a:pt x="205567" y="25923"/>
                  </a:cubicBezTo>
                  <a:lnTo>
                    <a:pt x="12961" y="25923"/>
                  </a:lnTo>
                  <a:cubicBezTo>
                    <a:pt x="9524" y="25923"/>
                    <a:pt x="6227" y="24557"/>
                    <a:pt x="3796" y="22126"/>
                  </a:cubicBezTo>
                  <a:cubicBezTo>
                    <a:pt x="1366" y="19696"/>
                    <a:pt x="0" y="16399"/>
                    <a:pt x="0" y="12961"/>
                  </a:cubicBezTo>
                  <a:lnTo>
                    <a:pt x="0" y="12961"/>
                  </a:lnTo>
                  <a:cubicBezTo>
                    <a:pt x="0" y="9524"/>
                    <a:pt x="1366" y="6227"/>
                    <a:pt x="3796" y="3796"/>
                  </a:cubicBezTo>
                  <a:cubicBezTo>
                    <a:pt x="6227" y="1366"/>
                    <a:pt x="9524" y="0"/>
                    <a:pt x="12961" y="0"/>
                  </a:cubicBezTo>
                  <a:close/>
                </a:path>
              </a:pathLst>
            </a:custGeom>
            <a:solidFill>
              <a:srgbClr val="FFFFFF"/>
            </a:solidFill>
          </p:spPr>
          <p:txBody>
            <a:bodyPr/>
            <a:lstStyle/>
            <a:p>
              <a:endParaRPr lang="en-US"/>
            </a:p>
          </p:txBody>
        </p:sp>
        <p:sp>
          <p:nvSpPr>
            <p:cNvPr id="29" name="TextBox 29"/>
            <p:cNvSpPr txBox="1"/>
            <p:nvPr/>
          </p:nvSpPr>
          <p:spPr>
            <a:xfrm>
              <a:off x="0" y="-47625"/>
              <a:ext cx="218529" cy="73548"/>
            </a:xfrm>
            <a:prstGeom prst="rect">
              <a:avLst/>
            </a:prstGeom>
          </p:spPr>
          <p:txBody>
            <a:bodyPr lIns="50800" tIns="50800" rIns="50800" bIns="50800" rtlCol="0" anchor="ctr"/>
            <a:lstStyle/>
            <a:p>
              <a:pPr algn="ctr">
                <a:lnSpc>
                  <a:spcPts val="2800"/>
                </a:lnSpc>
              </a:pPr>
              <a:endParaRPr/>
            </a:p>
          </p:txBody>
        </p:sp>
      </p:grpSp>
      <p:grpSp>
        <p:nvGrpSpPr>
          <p:cNvPr id="30" name="Group 30"/>
          <p:cNvGrpSpPr/>
          <p:nvPr/>
        </p:nvGrpSpPr>
        <p:grpSpPr>
          <a:xfrm>
            <a:off x="9971951" y="5250481"/>
            <a:ext cx="829727" cy="98425"/>
            <a:chOff x="0" y="0"/>
            <a:chExt cx="218529" cy="25923"/>
          </a:xfrm>
        </p:grpSpPr>
        <p:sp>
          <p:nvSpPr>
            <p:cNvPr id="31" name="Freeform 31"/>
            <p:cNvSpPr/>
            <p:nvPr/>
          </p:nvSpPr>
          <p:spPr>
            <a:xfrm>
              <a:off x="0" y="0"/>
              <a:ext cx="218529" cy="25923"/>
            </a:xfrm>
            <a:custGeom>
              <a:avLst/>
              <a:gdLst/>
              <a:ahLst/>
              <a:cxnLst/>
              <a:rect l="l" t="t" r="r" b="b"/>
              <a:pathLst>
                <a:path w="218529" h="25923">
                  <a:moveTo>
                    <a:pt x="12961" y="0"/>
                  </a:moveTo>
                  <a:lnTo>
                    <a:pt x="205567" y="0"/>
                  </a:lnTo>
                  <a:cubicBezTo>
                    <a:pt x="209005" y="0"/>
                    <a:pt x="212302" y="1366"/>
                    <a:pt x="214733" y="3796"/>
                  </a:cubicBezTo>
                  <a:cubicBezTo>
                    <a:pt x="217163" y="6227"/>
                    <a:pt x="218529" y="9524"/>
                    <a:pt x="218529" y="12961"/>
                  </a:cubicBezTo>
                  <a:lnTo>
                    <a:pt x="218529" y="12961"/>
                  </a:lnTo>
                  <a:cubicBezTo>
                    <a:pt x="218529" y="16399"/>
                    <a:pt x="217163" y="19696"/>
                    <a:pt x="214733" y="22126"/>
                  </a:cubicBezTo>
                  <a:cubicBezTo>
                    <a:pt x="212302" y="24557"/>
                    <a:pt x="209005" y="25923"/>
                    <a:pt x="205567" y="25923"/>
                  </a:cubicBezTo>
                  <a:lnTo>
                    <a:pt x="12961" y="25923"/>
                  </a:lnTo>
                  <a:cubicBezTo>
                    <a:pt x="9524" y="25923"/>
                    <a:pt x="6227" y="24557"/>
                    <a:pt x="3796" y="22126"/>
                  </a:cubicBezTo>
                  <a:cubicBezTo>
                    <a:pt x="1366" y="19696"/>
                    <a:pt x="0" y="16399"/>
                    <a:pt x="0" y="12961"/>
                  </a:cubicBezTo>
                  <a:lnTo>
                    <a:pt x="0" y="12961"/>
                  </a:lnTo>
                  <a:cubicBezTo>
                    <a:pt x="0" y="9524"/>
                    <a:pt x="1366" y="6227"/>
                    <a:pt x="3796" y="3796"/>
                  </a:cubicBezTo>
                  <a:cubicBezTo>
                    <a:pt x="6227" y="1366"/>
                    <a:pt x="9524" y="0"/>
                    <a:pt x="12961" y="0"/>
                  </a:cubicBezTo>
                  <a:close/>
                </a:path>
              </a:pathLst>
            </a:custGeom>
            <a:solidFill>
              <a:srgbClr val="FFFFFF"/>
            </a:solidFill>
          </p:spPr>
          <p:txBody>
            <a:bodyPr/>
            <a:lstStyle/>
            <a:p>
              <a:endParaRPr lang="en-US"/>
            </a:p>
          </p:txBody>
        </p:sp>
        <p:sp>
          <p:nvSpPr>
            <p:cNvPr id="32" name="TextBox 32"/>
            <p:cNvSpPr txBox="1"/>
            <p:nvPr/>
          </p:nvSpPr>
          <p:spPr>
            <a:xfrm>
              <a:off x="0" y="-47625"/>
              <a:ext cx="218529" cy="73548"/>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10956909" y="5250481"/>
            <a:ext cx="829727" cy="98425"/>
            <a:chOff x="0" y="0"/>
            <a:chExt cx="218529" cy="25923"/>
          </a:xfrm>
        </p:grpSpPr>
        <p:sp>
          <p:nvSpPr>
            <p:cNvPr id="34" name="Freeform 34"/>
            <p:cNvSpPr/>
            <p:nvPr/>
          </p:nvSpPr>
          <p:spPr>
            <a:xfrm>
              <a:off x="0" y="0"/>
              <a:ext cx="218529" cy="25923"/>
            </a:xfrm>
            <a:custGeom>
              <a:avLst/>
              <a:gdLst/>
              <a:ahLst/>
              <a:cxnLst/>
              <a:rect l="l" t="t" r="r" b="b"/>
              <a:pathLst>
                <a:path w="218529" h="25923">
                  <a:moveTo>
                    <a:pt x="12961" y="0"/>
                  </a:moveTo>
                  <a:lnTo>
                    <a:pt x="205567" y="0"/>
                  </a:lnTo>
                  <a:cubicBezTo>
                    <a:pt x="209005" y="0"/>
                    <a:pt x="212302" y="1366"/>
                    <a:pt x="214733" y="3796"/>
                  </a:cubicBezTo>
                  <a:cubicBezTo>
                    <a:pt x="217163" y="6227"/>
                    <a:pt x="218529" y="9524"/>
                    <a:pt x="218529" y="12961"/>
                  </a:cubicBezTo>
                  <a:lnTo>
                    <a:pt x="218529" y="12961"/>
                  </a:lnTo>
                  <a:cubicBezTo>
                    <a:pt x="218529" y="16399"/>
                    <a:pt x="217163" y="19696"/>
                    <a:pt x="214733" y="22126"/>
                  </a:cubicBezTo>
                  <a:cubicBezTo>
                    <a:pt x="212302" y="24557"/>
                    <a:pt x="209005" y="25923"/>
                    <a:pt x="205567" y="25923"/>
                  </a:cubicBezTo>
                  <a:lnTo>
                    <a:pt x="12961" y="25923"/>
                  </a:lnTo>
                  <a:cubicBezTo>
                    <a:pt x="9524" y="25923"/>
                    <a:pt x="6227" y="24557"/>
                    <a:pt x="3796" y="22126"/>
                  </a:cubicBezTo>
                  <a:cubicBezTo>
                    <a:pt x="1366" y="19696"/>
                    <a:pt x="0" y="16399"/>
                    <a:pt x="0" y="12961"/>
                  </a:cubicBezTo>
                  <a:lnTo>
                    <a:pt x="0" y="12961"/>
                  </a:lnTo>
                  <a:cubicBezTo>
                    <a:pt x="0" y="9524"/>
                    <a:pt x="1366" y="6227"/>
                    <a:pt x="3796" y="3796"/>
                  </a:cubicBezTo>
                  <a:cubicBezTo>
                    <a:pt x="6227" y="1366"/>
                    <a:pt x="9524" y="0"/>
                    <a:pt x="12961" y="0"/>
                  </a:cubicBezTo>
                  <a:close/>
                </a:path>
              </a:pathLst>
            </a:custGeom>
            <a:solidFill>
              <a:srgbClr val="FFFFFF"/>
            </a:solidFill>
          </p:spPr>
          <p:txBody>
            <a:bodyPr/>
            <a:lstStyle/>
            <a:p>
              <a:endParaRPr lang="en-US"/>
            </a:p>
          </p:txBody>
        </p:sp>
        <p:sp>
          <p:nvSpPr>
            <p:cNvPr id="35" name="TextBox 35"/>
            <p:cNvSpPr txBox="1"/>
            <p:nvPr/>
          </p:nvSpPr>
          <p:spPr>
            <a:xfrm>
              <a:off x="0" y="-47625"/>
              <a:ext cx="218529" cy="73548"/>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11941867" y="5250481"/>
            <a:ext cx="829727" cy="98425"/>
            <a:chOff x="0" y="0"/>
            <a:chExt cx="218529" cy="25923"/>
          </a:xfrm>
        </p:grpSpPr>
        <p:sp>
          <p:nvSpPr>
            <p:cNvPr id="37" name="Freeform 37"/>
            <p:cNvSpPr/>
            <p:nvPr/>
          </p:nvSpPr>
          <p:spPr>
            <a:xfrm>
              <a:off x="0" y="0"/>
              <a:ext cx="218529" cy="25923"/>
            </a:xfrm>
            <a:custGeom>
              <a:avLst/>
              <a:gdLst/>
              <a:ahLst/>
              <a:cxnLst/>
              <a:rect l="l" t="t" r="r" b="b"/>
              <a:pathLst>
                <a:path w="218529" h="25923">
                  <a:moveTo>
                    <a:pt x="12961" y="0"/>
                  </a:moveTo>
                  <a:lnTo>
                    <a:pt x="205567" y="0"/>
                  </a:lnTo>
                  <a:cubicBezTo>
                    <a:pt x="209005" y="0"/>
                    <a:pt x="212302" y="1366"/>
                    <a:pt x="214733" y="3796"/>
                  </a:cubicBezTo>
                  <a:cubicBezTo>
                    <a:pt x="217163" y="6227"/>
                    <a:pt x="218529" y="9524"/>
                    <a:pt x="218529" y="12961"/>
                  </a:cubicBezTo>
                  <a:lnTo>
                    <a:pt x="218529" y="12961"/>
                  </a:lnTo>
                  <a:cubicBezTo>
                    <a:pt x="218529" y="16399"/>
                    <a:pt x="217163" y="19696"/>
                    <a:pt x="214733" y="22126"/>
                  </a:cubicBezTo>
                  <a:cubicBezTo>
                    <a:pt x="212302" y="24557"/>
                    <a:pt x="209005" y="25923"/>
                    <a:pt x="205567" y="25923"/>
                  </a:cubicBezTo>
                  <a:lnTo>
                    <a:pt x="12961" y="25923"/>
                  </a:lnTo>
                  <a:cubicBezTo>
                    <a:pt x="9524" y="25923"/>
                    <a:pt x="6227" y="24557"/>
                    <a:pt x="3796" y="22126"/>
                  </a:cubicBezTo>
                  <a:cubicBezTo>
                    <a:pt x="1366" y="19696"/>
                    <a:pt x="0" y="16399"/>
                    <a:pt x="0" y="12961"/>
                  </a:cubicBezTo>
                  <a:lnTo>
                    <a:pt x="0" y="12961"/>
                  </a:lnTo>
                  <a:cubicBezTo>
                    <a:pt x="0" y="9524"/>
                    <a:pt x="1366" y="6227"/>
                    <a:pt x="3796" y="3796"/>
                  </a:cubicBezTo>
                  <a:cubicBezTo>
                    <a:pt x="6227" y="1366"/>
                    <a:pt x="9524" y="0"/>
                    <a:pt x="12961" y="0"/>
                  </a:cubicBezTo>
                  <a:close/>
                </a:path>
              </a:pathLst>
            </a:custGeom>
            <a:solidFill>
              <a:srgbClr val="D7FC6F"/>
            </a:solidFill>
          </p:spPr>
          <p:txBody>
            <a:bodyPr/>
            <a:lstStyle/>
            <a:p>
              <a:endParaRPr lang="en-US"/>
            </a:p>
          </p:txBody>
        </p:sp>
        <p:sp>
          <p:nvSpPr>
            <p:cNvPr id="38" name="TextBox 38"/>
            <p:cNvSpPr txBox="1"/>
            <p:nvPr/>
          </p:nvSpPr>
          <p:spPr>
            <a:xfrm>
              <a:off x="0" y="-47625"/>
              <a:ext cx="218529" cy="73548"/>
            </a:xfrm>
            <a:prstGeom prst="rect">
              <a:avLst/>
            </a:prstGeom>
          </p:spPr>
          <p:txBody>
            <a:bodyPr lIns="50800" tIns="50800" rIns="50800" bIns="50800" rtlCol="0" anchor="ctr"/>
            <a:lstStyle/>
            <a:p>
              <a:pPr algn="ctr">
                <a:lnSpc>
                  <a:spcPts val="2800"/>
                </a:lnSpc>
              </a:pPr>
              <a:endParaRPr/>
            </a:p>
          </p:txBody>
        </p:sp>
      </p:grpSp>
      <p:sp>
        <p:nvSpPr>
          <p:cNvPr id="39" name="TextBox 39"/>
          <p:cNvSpPr txBox="1"/>
          <p:nvPr/>
        </p:nvSpPr>
        <p:spPr>
          <a:xfrm>
            <a:off x="793421" y="1912817"/>
            <a:ext cx="7327456" cy="2213064"/>
          </a:xfrm>
          <a:prstGeom prst="rect">
            <a:avLst/>
          </a:prstGeom>
        </p:spPr>
        <p:txBody>
          <a:bodyPr lIns="0" tIns="0" rIns="0" bIns="0" rtlCol="0" anchor="t">
            <a:spAutoFit/>
          </a:bodyPr>
          <a:lstStyle/>
          <a:p>
            <a:pPr algn="ctr">
              <a:lnSpc>
                <a:spcPts val="8579"/>
              </a:lnSpc>
            </a:pPr>
            <a:r>
              <a:rPr lang="en-US" sz="8171" b="1" spc="-392">
                <a:solidFill>
                  <a:srgbClr val="FFFFFF"/>
                </a:solidFill>
                <a:latin typeface="Open Sauce Bold"/>
                <a:ea typeface="Open Sauce Bold"/>
                <a:cs typeface="Open Sauce Bold"/>
                <a:sym typeface="Open Sauce Bold"/>
              </a:rPr>
              <a:t>Prezentare Practica - Anul I</a:t>
            </a:r>
          </a:p>
        </p:txBody>
      </p:sp>
      <p:sp>
        <p:nvSpPr>
          <p:cNvPr id="40" name="TextBox 40"/>
          <p:cNvSpPr txBox="1"/>
          <p:nvPr/>
        </p:nvSpPr>
        <p:spPr>
          <a:xfrm>
            <a:off x="13718567" y="4626587"/>
            <a:ext cx="3821256" cy="2878399"/>
          </a:xfrm>
          <a:prstGeom prst="rect">
            <a:avLst/>
          </a:prstGeom>
        </p:spPr>
        <p:txBody>
          <a:bodyPr lIns="0" tIns="0" rIns="0" bIns="0" rtlCol="0" anchor="t">
            <a:spAutoFit/>
          </a:bodyPr>
          <a:lstStyle/>
          <a:p>
            <a:pPr algn="ctr">
              <a:lnSpc>
                <a:spcPts val="4536"/>
              </a:lnSpc>
            </a:pPr>
            <a:r>
              <a:rPr lang="en-US" sz="3979" b="1">
                <a:solidFill>
                  <a:srgbClr val="FFFFFF"/>
                </a:solidFill>
                <a:latin typeface="Open Sauce Bold"/>
                <a:ea typeface="Open Sauce Bold"/>
                <a:cs typeface="Open Sauce Bold"/>
                <a:sym typeface="Open Sauce Bold"/>
              </a:rPr>
              <a:t>Programare în C++ </a:t>
            </a:r>
          </a:p>
          <a:p>
            <a:pPr algn="ctr">
              <a:lnSpc>
                <a:spcPts val="4536"/>
              </a:lnSpc>
            </a:pPr>
            <a:r>
              <a:rPr lang="en-US" sz="3979" b="1">
                <a:solidFill>
                  <a:srgbClr val="FFFFFF"/>
                </a:solidFill>
                <a:latin typeface="Open Sauce Bold"/>
                <a:ea typeface="Open Sauce Bold"/>
                <a:cs typeface="Open Sauce Bold"/>
                <a:sym typeface="Open Sauce Bold"/>
              </a:rPr>
              <a:t>&amp; </a:t>
            </a:r>
          </a:p>
          <a:p>
            <a:pPr algn="ctr">
              <a:lnSpc>
                <a:spcPts val="4536"/>
              </a:lnSpc>
            </a:pPr>
            <a:r>
              <a:rPr lang="en-US" sz="3979" b="1">
                <a:solidFill>
                  <a:srgbClr val="FFFFFF"/>
                </a:solidFill>
                <a:latin typeface="Open Sauce Bold"/>
                <a:ea typeface="Open Sauce Bold"/>
                <a:cs typeface="Open Sauce Bold"/>
                <a:sym typeface="Open Sauce Bold"/>
              </a:rPr>
              <a:t>Microsoft Office</a:t>
            </a:r>
          </a:p>
        </p:txBody>
      </p:sp>
      <p:sp>
        <p:nvSpPr>
          <p:cNvPr id="41" name="TextBox 41"/>
          <p:cNvSpPr txBox="1"/>
          <p:nvPr/>
        </p:nvSpPr>
        <p:spPr>
          <a:xfrm>
            <a:off x="3014506" y="7788346"/>
            <a:ext cx="3821256" cy="318785"/>
          </a:xfrm>
          <a:prstGeom prst="rect">
            <a:avLst/>
          </a:prstGeom>
        </p:spPr>
        <p:txBody>
          <a:bodyPr lIns="0" tIns="0" rIns="0" bIns="0" rtlCol="0" anchor="t">
            <a:spAutoFit/>
          </a:bodyPr>
          <a:lstStyle/>
          <a:p>
            <a:pPr algn="l">
              <a:lnSpc>
                <a:spcPts val="2559"/>
              </a:lnSpc>
            </a:pPr>
            <a:r>
              <a:rPr lang="en-US" sz="2244">
                <a:solidFill>
                  <a:srgbClr val="000000"/>
                </a:solidFill>
                <a:latin typeface="Open Sauce"/>
                <a:ea typeface="Open Sauce"/>
                <a:cs typeface="Open Sauce"/>
                <a:sym typeface="Open Sauce"/>
              </a:rPr>
              <a:t>Realizat de:</a:t>
            </a:r>
          </a:p>
        </p:txBody>
      </p:sp>
      <p:sp>
        <p:nvSpPr>
          <p:cNvPr id="42" name="TextBox 42"/>
          <p:cNvSpPr txBox="1"/>
          <p:nvPr/>
        </p:nvSpPr>
        <p:spPr>
          <a:xfrm>
            <a:off x="3014506" y="8216067"/>
            <a:ext cx="4780204" cy="409950"/>
          </a:xfrm>
          <a:prstGeom prst="rect">
            <a:avLst/>
          </a:prstGeom>
        </p:spPr>
        <p:txBody>
          <a:bodyPr lIns="0" tIns="0" rIns="0" bIns="0" rtlCol="0" anchor="t">
            <a:spAutoFit/>
          </a:bodyPr>
          <a:lstStyle/>
          <a:p>
            <a:pPr algn="l">
              <a:lnSpc>
                <a:spcPts val="3140"/>
              </a:lnSpc>
            </a:pPr>
            <a:r>
              <a:rPr lang="en-US" sz="2755" b="1">
                <a:solidFill>
                  <a:srgbClr val="000000"/>
                </a:solidFill>
                <a:latin typeface="Open Sauce Bold"/>
                <a:ea typeface="Open Sauce Bold"/>
                <a:cs typeface="Open Sauce Bold"/>
                <a:sym typeface="Open Sauce Bold"/>
              </a:rPr>
              <a:t>Orlețchi Bogdan</a:t>
            </a:r>
          </a:p>
        </p:txBody>
      </p:sp>
      <p:sp>
        <p:nvSpPr>
          <p:cNvPr id="43" name="TextBox 43"/>
          <p:cNvSpPr txBox="1"/>
          <p:nvPr/>
        </p:nvSpPr>
        <p:spPr>
          <a:xfrm>
            <a:off x="1028700" y="5191174"/>
            <a:ext cx="6639786" cy="382135"/>
          </a:xfrm>
          <a:prstGeom prst="rect">
            <a:avLst/>
          </a:prstGeom>
        </p:spPr>
        <p:txBody>
          <a:bodyPr lIns="0" tIns="0" rIns="0" bIns="0" rtlCol="0" anchor="t">
            <a:spAutoFit/>
          </a:bodyPr>
          <a:lstStyle/>
          <a:p>
            <a:pPr algn="l">
              <a:lnSpc>
                <a:spcPts val="3019"/>
              </a:lnSpc>
            </a:pPr>
            <a:r>
              <a:rPr lang="en-US" sz="2648">
                <a:solidFill>
                  <a:srgbClr val="FFFFFF"/>
                </a:solidFill>
                <a:latin typeface="Open Sauce"/>
                <a:ea typeface="Open Sauce"/>
                <a:cs typeface="Open Sauce"/>
                <a:sym typeface="Open Sauce"/>
              </a:rPr>
              <a:t>Conducătoare: Gîrlea Elena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B1C"/>
        </a:solidFill>
        <a:effectLst/>
      </p:bgPr>
    </p:bg>
    <p:spTree>
      <p:nvGrpSpPr>
        <p:cNvPr id="1" name=""/>
        <p:cNvGrpSpPr/>
        <p:nvPr/>
      </p:nvGrpSpPr>
      <p:grpSpPr>
        <a:xfrm>
          <a:off x="0" y="0"/>
          <a:ext cx="0" cy="0"/>
          <a:chOff x="0" y="0"/>
          <a:chExt cx="0" cy="0"/>
        </a:xfrm>
      </p:grpSpPr>
      <p:grpSp>
        <p:nvGrpSpPr>
          <p:cNvPr id="2" name="Group 2"/>
          <p:cNvGrpSpPr/>
          <p:nvPr/>
        </p:nvGrpSpPr>
        <p:grpSpPr>
          <a:xfrm>
            <a:off x="5106409" y="653346"/>
            <a:ext cx="8742476" cy="4979808"/>
            <a:chOff x="0" y="0"/>
            <a:chExt cx="2198588" cy="1252339"/>
          </a:xfrm>
        </p:grpSpPr>
        <p:sp>
          <p:nvSpPr>
            <p:cNvPr id="3" name="Freeform 3"/>
            <p:cNvSpPr/>
            <p:nvPr/>
          </p:nvSpPr>
          <p:spPr>
            <a:xfrm>
              <a:off x="0" y="0"/>
              <a:ext cx="2198588" cy="1252339"/>
            </a:xfrm>
            <a:custGeom>
              <a:avLst/>
              <a:gdLst/>
              <a:ahLst/>
              <a:cxnLst/>
              <a:rect l="l" t="t" r="r" b="b"/>
              <a:pathLst>
                <a:path w="2198588" h="1252339">
                  <a:moveTo>
                    <a:pt x="49591" y="0"/>
                  </a:moveTo>
                  <a:lnTo>
                    <a:pt x="2148997" y="0"/>
                  </a:lnTo>
                  <a:cubicBezTo>
                    <a:pt x="2176386" y="0"/>
                    <a:pt x="2198588" y="22203"/>
                    <a:pt x="2198588" y="49591"/>
                  </a:cubicBezTo>
                  <a:lnTo>
                    <a:pt x="2198588" y="1202748"/>
                  </a:lnTo>
                  <a:cubicBezTo>
                    <a:pt x="2198588" y="1230137"/>
                    <a:pt x="2176386" y="1252339"/>
                    <a:pt x="2148997" y="1252339"/>
                  </a:cubicBezTo>
                  <a:lnTo>
                    <a:pt x="49591" y="1252339"/>
                  </a:lnTo>
                  <a:cubicBezTo>
                    <a:pt x="22203" y="1252339"/>
                    <a:pt x="0" y="1230137"/>
                    <a:pt x="0" y="1202748"/>
                  </a:cubicBezTo>
                  <a:lnTo>
                    <a:pt x="0" y="49591"/>
                  </a:lnTo>
                  <a:cubicBezTo>
                    <a:pt x="0" y="22203"/>
                    <a:pt x="22203" y="0"/>
                    <a:pt x="49591" y="0"/>
                  </a:cubicBezTo>
                  <a:close/>
                </a:path>
              </a:pathLst>
            </a:custGeom>
            <a:solidFill>
              <a:srgbClr val="9C75FF"/>
            </a:solidFill>
          </p:spPr>
          <p:txBody>
            <a:bodyPr/>
            <a:lstStyle/>
            <a:p>
              <a:endParaRPr lang="en-US"/>
            </a:p>
          </p:txBody>
        </p:sp>
        <p:sp>
          <p:nvSpPr>
            <p:cNvPr id="4" name="TextBox 4"/>
            <p:cNvSpPr txBox="1"/>
            <p:nvPr/>
          </p:nvSpPr>
          <p:spPr>
            <a:xfrm>
              <a:off x="0" y="-47625"/>
              <a:ext cx="2198588" cy="129996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5106409" y="5886450"/>
            <a:ext cx="12762026" cy="3747204"/>
            <a:chOff x="0" y="0"/>
            <a:chExt cx="3209438" cy="942360"/>
          </a:xfrm>
        </p:grpSpPr>
        <p:sp>
          <p:nvSpPr>
            <p:cNvPr id="6" name="Freeform 6"/>
            <p:cNvSpPr/>
            <p:nvPr/>
          </p:nvSpPr>
          <p:spPr>
            <a:xfrm>
              <a:off x="0" y="0"/>
              <a:ext cx="3209438" cy="942360"/>
            </a:xfrm>
            <a:custGeom>
              <a:avLst/>
              <a:gdLst/>
              <a:ahLst/>
              <a:cxnLst/>
              <a:rect l="l" t="t" r="r" b="b"/>
              <a:pathLst>
                <a:path w="3209438" h="942360">
                  <a:moveTo>
                    <a:pt x="33972" y="0"/>
                  </a:moveTo>
                  <a:lnTo>
                    <a:pt x="3175466" y="0"/>
                  </a:lnTo>
                  <a:cubicBezTo>
                    <a:pt x="3194229" y="0"/>
                    <a:pt x="3209438" y="15210"/>
                    <a:pt x="3209438" y="33972"/>
                  </a:cubicBezTo>
                  <a:lnTo>
                    <a:pt x="3209438" y="908388"/>
                  </a:lnTo>
                  <a:cubicBezTo>
                    <a:pt x="3209438" y="927150"/>
                    <a:pt x="3194229" y="942360"/>
                    <a:pt x="3175466" y="942360"/>
                  </a:cubicBezTo>
                  <a:lnTo>
                    <a:pt x="33972" y="942360"/>
                  </a:lnTo>
                  <a:cubicBezTo>
                    <a:pt x="24962" y="942360"/>
                    <a:pt x="16321" y="938781"/>
                    <a:pt x="9950" y="932410"/>
                  </a:cubicBezTo>
                  <a:cubicBezTo>
                    <a:pt x="3579" y="926039"/>
                    <a:pt x="0" y="917398"/>
                    <a:pt x="0" y="908388"/>
                  </a:cubicBezTo>
                  <a:lnTo>
                    <a:pt x="0" y="33972"/>
                  </a:lnTo>
                  <a:cubicBezTo>
                    <a:pt x="0" y="15210"/>
                    <a:pt x="15210" y="0"/>
                    <a:pt x="33972" y="0"/>
                  </a:cubicBezTo>
                  <a:close/>
                </a:path>
              </a:pathLst>
            </a:custGeom>
            <a:solidFill>
              <a:srgbClr val="555555"/>
            </a:solidFill>
          </p:spPr>
          <p:txBody>
            <a:bodyPr/>
            <a:lstStyle/>
            <a:p>
              <a:endParaRPr lang="en-US"/>
            </a:p>
          </p:txBody>
        </p:sp>
        <p:sp>
          <p:nvSpPr>
            <p:cNvPr id="7" name="TextBox 7"/>
            <p:cNvSpPr txBox="1"/>
            <p:nvPr/>
          </p:nvSpPr>
          <p:spPr>
            <a:xfrm>
              <a:off x="0" y="-47625"/>
              <a:ext cx="3209438" cy="98998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4096535" y="653346"/>
            <a:ext cx="3771900" cy="4979808"/>
            <a:chOff x="0" y="0"/>
            <a:chExt cx="557983" cy="736670"/>
          </a:xfrm>
        </p:grpSpPr>
        <p:sp>
          <p:nvSpPr>
            <p:cNvPr id="9" name="Freeform 9"/>
            <p:cNvSpPr/>
            <p:nvPr/>
          </p:nvSpPr>
          <p:spPr>
            <a:xfrm>
              <a:off x="0" y="0"/>
              <a:ext cx="557983" cy="736670"/>
            </a:xfrm>
            <a:custGeom>
              <a:avLst/>
              <a:gdLst/>
              <a:ahLst/>
              <a:cxnLst/>
              <a:rect l="l" t="t" r="r" b="b"/>
              <a:pathLst>
                <a:path w="557983" h="736670">
                  <a:moveTo>
                    <a:pt x="80048" y="0"/>
                  </a:moveTo>
                  <a:lnTo>
                    <a:pt x="477934" y="0"/>
                  </a:lnTo>
                  <a:cubicBezTo>
                    <a:pt x="522144" y="0"/>
                    <a:pt x="557983" y="35839"/>
                    <a:pt x="557983" y="80048"/>
                  </a:cubicBezTo>
                  <a:lnTo>
                    <a:pt x="557983" y="656622"/>
                  </a:lnTo>
                  <a:cubicBezTo>
                    <a:pt x="557983" y="700831"/>
                    <a:pt x="522144" y="736670"/>
                    <a:pt x="477934" y="736670"/>
                  </a:cubicBezTo>
                  <a:lnTo>
                    <a:pt x="80048" y="736670"/>
                  </a:lnTo>
                  <a:cubicBezTo>
                    <a:pt x="35839" y="736670"/>
                    <a:pt x="0" y="700831"/>
                    <a:pt x="0" y="656622"/>
                  </a:cubicBezTo>
                  <a:lnTo>
                    <a:pt x="0" y="80048"/>
                  </a:lnTo>
                  <a:cubicBezTo>
                    <a:pt x="0" y="35839"/>
                    <a:pt x="35839" y="0"/>
                    <a:pt x="80048" y="0"/>
                  </a:cubicBezTo>
                  <a:close/>
                </a:path>
              </a:pathLst>
            </a:custGeom>
            <a:blipFill>
              <a:blip r:embed="rId2"/>
              <a:stretch>
                <a:fillRect t="-27450" r="-26689" b="-495"/>
              </a:stretch>
            </a:blipFill>
          </p:spPr>
          <p:txBody>
            <a:bodyPr/>
            <a:lstStyle/>
            <a:p>
              <a:endParaRPr lang="en-US"/>
            </a:p>
          </p:txBody>
        </p:sp>
      </p:grpSp>
      <p:grpSp>
        <p:nvGrpSpPr>
          <p:cNvPr id="10" name="Group 10"/>
          <p:cNvGrpSpPr>
            <a:grpSpLocks noChangeAspect="1"/>
          </p:cNvGrpSpPr>
          <p:nvPr/>
        </p:nvGrpSpPr>
        <p:grpSpPr>
          <a:xfrm>
            <a:off x="320205" y="653346"/>
            <a:ext cx="4538553" cy="8980307"/>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2" name="Freeform 1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9385" r="-34992"/>
              </a:stretch>
            </a:blipFill>
          </p:spPr>
          <p:txBody>
            <a:bodyPr/>
            <a:lstStyle/>
            <a:p>
              <a:endParaRPr lang="en-US"/>
            </a:p>
          </p:txBody>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4" name="Freeform 1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20" name="TextBox 20"/>
          <p:cNvSpPr txBox="1"/>
          <p:nvPr/>
        </p:nvSpPr>
        <p:spPr>
          <a:xfrm>
            <a:off x="5938136" y="1981217"/>
            <a:ext cx="7347786" cy="2447925"/>
          </a:xfrm>
          <a:prstGeom prst="rect">
            <a:avLst/>
          </a:prstGeom>
        </p:spPr>
        <p:txBody>
          <a:bodyPr lIns="0" tIns="0" rIns="0" bIns="0" rtlCol="0" anchor="t">
            <a:spAutoFit/>
          </a:bodyPr>
          <a:lstStyle/>
          <a:p>
            <a:pPr algn="l">
              <a:lnSpc>
                <a:spcPts val="9450"/>
              </a:lnSpc>
            </a:pPr>
            <a:r>
              <a:rPr lang="en-US" sz="9000" b="1" spc="-432">
                <a:solidFill>
                  <a:srgbClr val="FFFFFF"/>
                </a:solidFill>
                <a:latin typeface="Open Sauce Bold"/>
                <a:ea typeface="Open Sauce Bold"/>
                <a:cs typeface="Open Sauce Bold"/>
                <a:sym typeface="Open Sauce Bold"/>
              </a:rPr>
              <a:t>Introducere în sarcini</a:t>
            </a:r>
          </a:p>
        </p:txBody>
      </p:sp>
      <p:sp>
        <p:nvSpPr>
          <p:cNvPr id="21" name="TextBox 21"/>
          <p:cNvSpPr txBox="1"/>
          <p:nvPr/>
        </p:nvSpPr>
        <p:spPr>
          <a:xfrm>
            <a:off x="6434374" y="6377593"/>
            <a:ext cx="10106095" cy="2660142"/>
          </a:xfrm>
          <a:prstGeom prst="rect">
            <a:avLst/>
          </a:prstGeom>
        </p:spPr>
        <p:txBody>
          <a:bodyPr lIns="0" tIns="0" rIns="0" bIns="0" rtlCol="0" anchor="t">
            <a:spAutoFit/>
          </a:bodyPr>
          <a:lstStyle/>
          <a:p>
            <a:pPr algn="l">
              <a:lnSpc>
                <a:spcPts val="3549"/>
              </a:lnSpc>
            </a:pPr>
            <a:r>
              <a:rPr lang="en-US" sz="2100">
                <a:solidFill>
                  <a:srgbClr val="FFFFFF"/>
                </a:solidFill>
                <a:latin typeface="Open Sauce"/>
                <a:ea typeface="Open Sauce"/>
                <a:cs typeface="Open Sauce"/>
                <a:sym typeface="Open Sauce"/>
              </a:rPr>
              <a:t>Informația despre emisiuni (nume emisiune, categorie, oră de început, durată, ziua săptămāni, cod canal) se păstrează în fișierul text Program.txt. Fiecare linie a fişierului conține informația despre o singura emisiune și invers.</a:t>
            </a:r>
          </a:p>
          <a:p>
            <a:pPr algn="l">
              <a:lnSpc>
                <a:spcPts val="3549"/>
              </a:lnSpc>
            </a:pPr>
            <a:r>
              <a:rPr lang="en-US" sz="2100">
                <a:solidFill>
                  <a:srgbClr val="FFFFFF"/>
                </a:solidFill>
                <a:latin typeface="Open Sauce"/>
                <a:ea typeface="Open Sauce"/>
                <a:cs typeface="Open Sauce"/>
                <a:sym typeface="Open Sauce"/>
              </a:rPr>
              <a:t>Informația despre canale TV (cod canal, denumirea canalului, țara de origine) se păstrează în fișierul text Channel.txt. Fiecare linie a fișierului conţine informația despre un canal TV şi invers.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B1C"/>
        </a:solidFill>
        <a:effectLst/>
      </p:bgPr>
    </p:bg>
    <p:spTree>
      <p:nvGrpSpPr>
        <p:cNvPr id="1" name=""/>
        <p:cNvGrpSpPr/>
        <p:nvPr/>
      </p:nvGrpSpPr>
      <p:grpSpPr>
        <a:xfrm>
          <a:off x="0" y="0"/>
          <a:ext cx="0" cy="0"/>
          <a:chOff x="0" y="0"/>
          <a:chExt cx="0" cy="0"/>
        </a:xfrm>
      </p:grpSpPr>
      <p:grpSp>
        <p:nvGrpSpPr>
          <p:cNvPr id="2" name="Group 2"/>
          <p:cNvGrpSpPr/>
          <p:nvPr/>
        </p:nvGrpSpPr>
        <p:grpSpPr>
          <a:xfrm>
            <a:off x="389529" y="653346"/>
            <a:ext cx="17478906" cy="2945861"/>
            <a:chOff x="0" y="0"/>
            <a:chExt cx="4395655" cy="740835"/>
          </a:xfrm>
        </p:grpSpPr>
        <p:sp>
          <p:nvSpPr>
            <p:cNvPr id="3" name="Freeform 3"/>
            <p:cNvSpPr/>
            <p:nvPr/>
          </p:nvSpPr>
          <p:spPr>
            <a:xfrm>
              <a:off x="0" y="0"/>
              <a:ext cx="4395655" cy="740835"/>
            </a:xfrm>
            <a:custGeom>
              <a:avLst/>
              <a:gdLst/>
              <a:ahLst/>
              <a:cxnLst/>
              <a:rect l="l" t="t" r="r" b="b"/>
              <a:pathLst>
                <a:path w="4395655" h="740835">
                  <a:moveTo>
                    <a:pt x="24804" y="0"/>
                  </a:moveTo>
                  <a:lnTo>
                    <a:pt x="4370851" y="0"/>
                  </a:lnTo>
                  <a:cubicBezTo>
                    <a:pt x="4377430" y="0"/>
                    <a:pt x="4383739" y="2613"/>
                    <a:pt x="4388390" y="7265"/>
                  </a:cubicBezTo>
                  <a:cubicBezTo>
                    <a:pt x="4393042" y="11917"/>
                    <a:pt x="4395655" y="18226"/>
                    <a:pt x="4395655" y="24804"/>
                  </a:cubicBezTo>
                  <a:lnTo>
                    <a:pt x="4395655" y="716031"/>
                  </a:lnTo>
                  <a:cubicBezTo>
                    <a:pt x="4395655" y="729730"/>
                    <a:pt x="4384550" y="740835"/>
                    <a:pt x="4370851" y="740835"/>
                  </a:cubicBezTo>
                  <a:lnTo>
                    <a:pt x="24804" y="740835"/>
                  </a:lnTo>
                  <a:cubicBezTo>
                    <a:pt x="11105" y="740835"/>
                    <a:pt x="0" y="729730"/>
                    <a:pt x="0" y="716031"/>
                  </a:cubicBezTo>
                  <a:lnTo>
                    <a:pt x="0" y="24804"/>
                  </a:lnTo>
                  <a:cubicBezTo>
                    <a:pt x="0" y="11105"/>
                    <a:pt x="11105" y="0"/>
                    <a:pt x="24804" y="0"/>
                  </a:cubicBezTo>
                  <a:close/>
                </a:path>
              </a:pathLst>
            </a:custGeom>
            <a:solidFill>
              <a:srgbClr val="FE82FD"/>
            </a:solidFill>
          </p:spPr>
          <p:txBody>
            <a:bodyPr/>
            <a:lstStyle/>
            <a:p>
              <a:endParaRPr lang="en-US"/>
            </a:p>
          </p:txBody>
        </p:sp>
        <p:sp>
          <p:nvSpPr>
            <p:cNvPr id="4" name="TextBox 4"/>
            <p:cNvSpPr txBox="1"/>
            <p:nvPr/>
          </p:nvSpPr>
          <p:spPr>
            <a:xfrm>
              <a:off x="0" y="-47625"/>
              <a:ext cx="4395655" cy="788460"/>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5476769" y="3830293"/>
            <a:ext cx="6079349" cy="5803361"/>
            <a:chOff x="0" y="0"/>
            <a:chExt cx="1528856" cy="1459449"/>
          </a:xfrm>
        </p:grpSpPr>
        <p:sp>
          <p:nvSpPr>
            <p:cNvPr id="6" name="Freeform 6"/>
            <p:cNvSpPr/>
            <p:nvPr/>
          </p:nvSpPr>
          <p:spPr>
            <a:xfrm>
              <a:off x="0" y="0"/>
              <a:ext cx="1528856" cy="1459449"/>
            </a:xfrm>
            <a:custGeom>
              <a:avLst/>
              <a:gdLst/>
              <a:ahLst/>
              <a:cxnLst/>
              <a:rect l="l" t="t" r="r" b="b"/>
              <a:pathLst>
                <a:path w="1528856" h="1459449">
                  <a:moveTo>
                    <a:pt x="71315" y="0"/>
                  </a:moveTo>
                  <a:lnTo>
                    <a:pt x="1457541" y="0"/>
                  </a:lnTo>
                  <a:cubicBezTo>
                    <a:pt x="1496927" y="0"/>
                    <a:pt x="1528856" y="31929"/>
                    <a:pt x="1528856" y="71315"/>
                  </a:cubicBezTo>
                  <a:lnTo>
                    <a:pt x="1528856" y="1388134"/>
                  </a:lnTo>
                  <a:cubicBezTo>
                    <a:pt x="1528856" y="1407048"/>
                    <a:pt x="1521342" y="1425187"/>
                    <a:pt x="1507968" y="1438562"/>
                  </a:cubicBezTo>
                  <a:cubicBezTo>
                    <a:pt x="1494594" y="1451936"/>
                    <a:pt x="1476455" y="1459449"/>
                    <a:pt x="1457541" y="1459449"/>
                  </a:cubicBezTo>
                  <a:lnTo>
                    <a:pt x="71315" y="1459449"/>
                  </a:lnTo>
                  <a:cubicBezTo>
                    <a:pt x="31929" y="1459449"/>
                    <a:pt x="0" y="1427521"/>
                    <a:pt x="0" y="1388134"/>
                  </a:cubicBezTo>
                  <a:lnTo>
                    <a:pt x="0" y="71315"/>
                  </a:lnTo>
                  <a:cubicBezTo>
                    <a:pt x="0" y="31929"/>
                    <a:pt x="31929" y="0"/>
                    <a:pt x="71315" y="0"/>
                  </a:cubicBezTo>
                  <a:close/>
                </a:path>
              </a:pathLst>
            </a:custGeom>
            <a:solidFill>
              <a:srgbClr val="555555"/>
            </a:solidFill>
          </p:spPr>
          <p:txBody>
            <a:bodyPr/>
            <a:lstStyle/>
            <a:p>
              <a:endParaRPr lang="en-US"/>
            </a:p>
          </p:txBody>
        </p:sp>
        <p:sp>
          <p:nvSpPr>
            <p:cNvPr id="7" name="TextBox 7"/>
            <p:cNvSpPr txBox="1"/>
            <p:nvPr/>
          </p:nvSpPr>
          <p:spPr>
            <a:xfrm>
              <a:off x="0" y="-47625"/>
              <a:ext cx="1528856" cy="150707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1789086" y="3830293"/>
            <a:ext cx="6079349" cy="5803361"/>
            <a:chOff x="0" y="0"/>
            <a:chExt cx="1528856" cy="1459449"/>
          </a:xfrm>
        </p:grpSpPr>
        <p:sp>
          <p:nvSpPr>
            <p:cNvPr id="9" name="Freeform 9"/>
            <p:cNvSpPr/>
            <p:nvPr/>
          </p:nvSpPr>
          <p:spPr>
            <a:xfrm>
              <a:off x="0" y="0"/>
              <a:ext cx="1528856" cy="1459449"/>
            </a:xfrm>
            <a:custGeom>
              <a:avLst/>
              <a:gdLst/>
              <a:ahLst/>
              <a:cxnLst/>
              <a:rect l="l" t="t" r="r" b="b"/>
              <a:pathLst>
                <a:path w="1528856" h="1459449">
                  <a:moveTo>
                    <a:pt x="71315" y="0"/>
                  </a:moveTo>
                  <a:lnTo>
                    <a:pt x="1457541" y="0"/>
                  </a:lnTo>
                  <a:cubicBezTo>
                    <a:pt x="1496927" y="0"/>
                    <a:pt x="1528856" y="31929"/>
                    <a:pt x="1528856" y="71315"/>
                  </a:cubicBezTo>
                  <a:lnTo>
                    <a:pt x="1528856" y="1388134"/>
                  </a:lnTo>
                  <a:cubicBezTo>
                    <a:pt x="1528856" y="1407048"/>
                    <a:pt x="1521342" y="1425187"/>
                    <a:pt x="1507968" y="1438562"/>
                  </a:cubicBezTo>
                  <a:cubicBezTo>
                    <a:pt x="1494594" y="1451936"/>
                    <a:pt x="1476455" y="1459449"/>
                    <a:pt x="1457541" y="1459449"/>
                  </a:cubicBezTo>
                  <a:lnTo>
                    <a:pt x="71315" y="1459449"/>
                  </a:lnTo>
                  <a:cubicBezTo>
                    <a:pt x="31929" y="1459449"/>
                    <a:pt x="0" y="1427521"/>
                    <a:pt x="0" y="1388134"/>
                  </a:cubicBezTo>
                  <a:lnTo>
                    <a:pt x="0" y="71315"/>
                  </a:lnTo>
                  <a:cubicBezTo>
                    <a:pt x="0" y="31929"/>
                    <a:pt x="31929" y="0"/>
                    <a:pt x="71315" y="0"/>
                  </a:cubicBezTo>
                  <a:close/>
                </a:path>
              </a:pathLst>
            </a:custGeom>
            <a:solidFill>
              <a:srgbClr val="555555"/>
            </a:solidFill>
          </p:spPr>
          <p:txBody>
            <a:bodyPr/>
            <a:lstStyle/>
            <a:p>
              <a:endParaRPr lang="en-US"/>
            </a:p>
          </p:txBody>
        </p:sp>
        <p:sp>
          <p:nvSpPr>
            <p:cNvPr id="10" name="TextBox 10"/>
            <p:cNvSpPr txBox="1"/>
            <p:nvPr/>
          </p:nvSpPr>
          <p:spPr>
            <a:xfrm>
              <a:off x="0" y="-47625"/>
              <a:ext cx="1528856" cy="1507074"/>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394291" y="3830293"/>
            <a:ext cx="4853878" cy="5803361"/>
            <a:chOff x="0" y="0"/>
            <a:chExt cx="718041" cy="858499"/>
          </a:xfrm>
        </p:grpSpPr>
        <p:sp>
          <p:nvSpPr>
            <p:cNvPr id="12" name="Freeform 12"/>
            <p:cNvSpPr/>
            <p:nvPr/>
          </p:nvSpPr>
          <p:spPr>
            <a:xfrm>
              <a:off x="0" y="0"/>
              <a:ext cx="718041" cy="858500"/>
            </a:xfrm>
            <a:custGeom>
              <a:avLst/>
              <a:gdLst/>
              <a:ahLst/>
              <a:cxnLst/>
              <a:rect l="l" t="t" r="r" b="b"/>
              <a:pathLst>
                <a:path w="718041" h="858500">
                  <a:moveTo>
                    <a:pt x="62205" y="0"/>
                  </a:moveTo>
                  <a:lnTo>
                    <a:pt x="655836" y="0"/>
                  </a:lnTo>
                  <a:cubicBezTo>
                    <a:pt x="690191" y="0"/>
                    <a:pt x="718041" y="27850"/>
                    <a:pt x="718041" y="62205"/>
                  </a:cubicBezTo>
                  <a:lnTo>
                    <a:pt x="718041" y="796295"/>
                  </a:lnTo>
                  <a:cubicBezTo>
                    <a:pt x="718041" y="812792"/>
                    <a:pt x="711487" y="828614"/>
                    <a:pt x="699822" y="840280"/>
                  </a:cubicBezTo>
                  <a:cubicBezTo>
                    <a:pt x="688156" y="851946"/>
                    <a:pt x="672334" y="858500"/>
                    <a:pt x="655836" y="858500"/>
                  </a:cubicBezTo>
                  <a:lnTo>
                    <a:pt x="62205" y="858500"/>
                  </a:lnTo>
                  <a:cubicBezTo>
                    <a:pt x="45707" y="858500"/>
                    <a:pt x="29885" y="851946"/>
                    <a:pt x="18219" y="840280"/>
                  </a:cubicBezTo>
                  <a:cubicBezTo>
                    <a:pt x="6554" y="828614"/>
                    <a:pt x="0" y="812792"/>
                    <a:pt x="0" y="796295"/>
                  </a:cubicBezTo>
                  <a:lnTo>
                    <a:pt x="0" y="62205"/>
                  </a:lnTo>
                  <a:cubicBezTo>
                    <a:pt x="0" y="45707"/>
                    <a:pt x="6554" y="29885"/>
                    <a:pt x="18219" y="18219"/>
                  </a:cubicBezTo>
                  <a:cubicBezTo>
                    <a:pt x="29885" y="6554"/>
                    <a:pt x="45707" y="0"/>
                    <a:pt x="62205" y="0"/>
                  </a:cubicBezTo>
                  <a:close/>
                </a:path>
              </a:pathLst>
            </a:custGeom>
            <a:blipFill>
              <a:blip r:embed="rId2"/>
              <a:stretch>
                <a:fillRect t="-12768" b="-12768"/>
              </a:stretch>
            </a:blipFill>
          </p:spPr>
          <p:txBody>
            <a:bodyPr/>
            <a:lstStyle/>
            <a:p>
              <a:endParaRPr lang="en-US"/>
            </a:p>
          </p:txBody>
        </p:sp>
      </p:grpSp>
      <p:sp>
        <p:nvSpPr>
          <p:cNvPr id="13" name="TextBox 13"/>
          <p:cNvSpPr txBox="1"/>
          <p:nvPr/>
        </p:nvSpPr>
        <p:spPr>
          <a:xfrm>
            <a:off x="1697881" y="1587162"/>
            <a:ext cx="14862202" cy="1192530"/>
          </a:xfrm>
          <a:prstGeom prst="rect">
            <a:avLst/>
          </a:prstGeom>
        </p:spPr>
        <p:txBody>
          <a:bodyPr lIns="0" tIns="0" rIns="0" bIns="0" rtlCol="0" anchor="t">
            <a:spAutoFit/>
          </a:bodyPr>
          <a:lstStyle/>
          <a:p>
            <a:pPr algn="ctr">
              <a:lnSpc>
                <a:spcPts val="9030"/>
              </a:lnSpc>
            </a:pPr>
            <a:r>
              <a:rPr lang="en-US" sz="8600" b="1" spc="-412">
                <a:solidFill>
                  <a:srgbClr val="FFFFFF"/>
                </a:solidFill>
                <a:latin typeface="Open Sauce Bold"/>
                <a:ea typeface="Open Sauce Bold"/>
                <a:cs typeface="Open Sauce Bold"/>
                <a:sym typeface="Open Sauce Bold"/>
              </a:rPr>
              <a:t>Partea cu programarea în C++</a:t>
            </a:r>
          </a:p>
        </p:txBody>
      </p:sp>
      <p:sp>
        <p:nvSpPr>
          <p:cNvPr id="14" name="TextBox 14"/>
          <p:cNvSpPr txBox="1"/>
          <p:nvPr/>
        </p:nvSpPr>
        <p:spPr>
          <a:xfrm>
            <a:off x="7389108" y="4949956"/>
            <a:ext cx="3587163" cy="597027"/>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Afișarea informației despre toate emisiunile și canalele.</a:t>
            </a:r>
          </a:p>
        </p:txBody>
      </p:sp>
      <p:sp>
        <p:nvSpPr>
          <p:cNvPr id="15" name="TextBox 15"/>
          <p:cNvSpPr txBox="1"/>
          <p:nvPr/>
        </p:nvSpPr>
        <p:spPr>
          <a:xfrm>
            <a:off x="6329515" y="5006924"/>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01</a:t>
            </a:r>
          </a:p>
        </p:txBody>
      </p:sp>
      <p:sp>
        <p:nvSpPr>
          <p:cNvPr id="16" name="TextBox 16"/>
          <p:cNvSpPr txBox="1"/>
          <p:nvPr/>
        </p:nvSpPr>
        <p:spPr>
          <a:xfrm>
            <a:off x="7389108" y="5739607"/>
            <a:ext cx="3587163" cy="597027"/>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Adăugarea unei noi emisiuni.</a:t>
            </a:r>
          </a:p>
        </p:txBody>
      </p:sp>
      <p:sp>
        <p:nvSpPr>
          <p:cNvPr id="17" name="TextBox 17"/>
          <p:cNvSpPr txBox="1"/>
          <p:nvPr/>
        </p:nvSpPr>
        <p:spPr>
          <a:xfrm>
            <a:off x="6329515" y="5796575"/>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02</a:t>
            </a:r>
          </a:p>
        </p:txBody>
      </p:sp>
      <p:sp>
        <p:nvSpPr>
          <p:cNvPr id="18" name="TextBox 18"/>
          <p:cNvSpPr txBox="1"/>
          <p:nvPr/>
        </p:nvSpPr>
        <p:spPr>
          <a:xfrm>
            <a:off x="7389108" y="6529258"/>
            <a:ext cx="3587163" cy="597027"/>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Adăugarea unui canal TV nou. </a:t>
            </a:r>
          </a:p>
        </p:txBody>
      </p:sp>
      <p:sp>
        <p:nvSpPr>
          <p:cNvPr id="19" name="TextBox 19"/>
          <p:cNvSpPr txBox="1"/>
          <p:nvPr/>
        </p:nvSpPr>
        <p:spPr>
          <a:xfrm>
            <a:off x="6329515" y="6586226"/>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03</a:t>
            </a:r>
          </a:p>
        </p:txBody>
      </p:sp>
      <p:sp>
        <p:nvSpPr>
          <p:cNvPr id="20" name="TextBox 20"/>
          <p:cNvSpPr txBox="1"/>
          <p:nvPr/>
        </p:nvSpPr>
        <p:spPr>
          <a:xfrm>
            <a:off x="7389108" y="7318909"/>
            <a:ext cx="3587163" cy="597027"/>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Ștergerea unei emisiuni/canal TV.</a:t>
            </a:r>
          </a:p>
        </p:txBody>
      </p:sp>
      <p:sp>
        <p:nvSpPr>
          <p:cNvPr id="21" name="TextBox 21"/>
          <p:cNvSpPr txBox="1"/>
          <p:nvPr/>
        </p:nvSpPr>
        <p:spPr>
          <a:xfrm>
            <a:off x="6329515" y="7375877"/>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04</a:t>
            </a:r>
          </a:p>
        </p:txBody>
      </p:sp>
      <p:sp>
        <p:nvSpPr>
          <p:cNvPr id="22" name="TextBox 22"/>
          <p:cNvSpPr txBox="1"/>
          <p:nvPr/>
        </p:nvSpPr>
        <p:spPr>
          <a:xfrm>
            <a:off x="7389108" y="8108560"/>
            <a:ext cx="3587163" cy="597027"/>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Editarea informației despre o emisiune/canal.</a:t>
            </a:r>
          </a:p>
        </p:txBody>
      </p:sp>
      <p:sp>
        <p:nvSpPr>
          <p:cNvPr id="23" name="TextBox 23"/>
          <p:cNvSpPr txBox="1"/>
          <p:nvPr/>
        </p:nvSpPr>
        <p:spPr>
          <a:xfrm>
            <a:off x="6329515" y="8165528"/>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05</a:t>
            </a:r>
          </a:p>
        </p:txBody>
      </p:sp>
      <p:sp>
        <p:nvSpPr>
          <p:cNvPr id="24" name="TextBox 24"/>
          <p:cNvSpPr txBox="1"/>
          <p:nvPr/>
        </p:nvSpPr>
        <p:spPr>
          <a:xfrm>
            <a:off x="13672137" y="4949956"/>
            <a:ext cx="3587163" cy="597027"/>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Crearea fișierului text BroadcastSummary.txt .</a:t>
            </a:r>
          </a:p>
        </p:txBody>
      </p:sp>
      <p:sp>
        <p:nvSpPr>
          <p:cNvPr id="25" name="TextBox 25"/>
          <p:cNvSpPr txBox="1"/>
          <p:nvPr/>
        </p:nvSpPr>
        <p:spPr>
          <a:xfrm>
            <a:off x="12612543" y="5006924"/>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06</a:t>
            </a:r>
          </a:p>
        </p:txBody>
      </p:sp>
      <p:sp>
        <p:nvSpPr>
          <p:cNvPr id="26" name="TextBox 26"/>
          <p:cNvSpPr txBox="1"/>
          <p:nvPr/>
        </p:nvSpPr>
        <p:spPr>
          <a:xfrm>
            <a:off x="13672137" y="5738545"/>
            <a:ext cx="3587163" cy="597027"/>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Afișarea tuturor emisiunilor dintr-o zi specificată.</a:t>
            </a:r>
          </a:p>
        </p:txBody>
      </p:sp>
      <p:sp>
        <p:nvSpPr>
          <p:cNvPr id="27" name="TextBox 27"/>
          <p:cNvSpPr txBox="1"/>
          <p:nvPr/>
        </p:nvSpPr>
        <p:spPr>
          <a:xfrm>
            <a:off x="12612543" y="5796575"/>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07</a:t>
            </a:r>
          </a:p>
        </p:txBody>
      </p:sp>
      <p:sp>
        <p:nvSpPr>
          <p:cNvPr id="28" name="TextBox 28"/>
          <p:cNvSpPr txBox="1"/>
          <p:nvPr/>
        </p:nvSpPr>
        <p:spPr>
          <a:xfrm>
            <a:off x="13672137" y="6527134"/>
            <a:ext cx="3587163" cy="597027"/>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Afişarea emisiunii cu durata maximă.</a:t>
            </a:r>
          </a:p>
        </p:txBody>
      </p:sp>
      <p:sp>
        <p:nvSpPr>
          <p:cNvPr id="29" name="TextBox 29"/>
          <p:cNvSpPr txBox="1"/>
          <p:nvPr/>
        </p:nvSpPr>
        <p:spPr>
          <a:xfrm>
            <a:off x="12612543" y="6586226"/>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08</a:t>
            </a:r>
          </a:p>
        </p:txBody>
      </p:sp>
      <p:sp>
        <p:nvSpPr>
          <p:cNvPr id="30" name="TextBox 30"/>
          <p:cNvSpPr txBox="1"/>
          <p:nvPr/>
        </p:nvSpPr>
        <p:spPr>
          <a:xfrm>
            <a:off x="13672137" y="7271466"/>
            <a:ext cx="3587163" cy="597027"/>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Afişarea emisiunii cu durata minimă.</a:t>
            </a:r>
          </a:p>
        </p:txBody>
      </p:sp>
      <p:sp>
        <p:nvSpPr>
          <p:cNvPr id="31" name="TextBox 31"/>
          <p:cNvSpPr txBox="1"/>
          <p:nvPr/>
        </p:nvSpPr>
        <p:spPr>
          <a:xfrm>
            <a:off x="12612543" y="7375877"/>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09</a:t>
            </a:r>
          </a:p>
        </p:txBody>
      </p:sp>
      <p:sp>
        <p:nvSpPr>
          <p:cNvPr id="32" name="TextBox 32"/>
          <p:cNvSpPr txBox="1"/>
          <p:nvPr/>
        </p:nvSpPr>
        <p:spPr>
          <a:xfrm>
            <a:off x="13672137" y="8011368"/>
            <a:ext cx="3587163" cy="892302"/>
          </a:xfrm>
          <a:prstGeom prst="rect">
            <a:avLst/>
          </a:prstGeom>
        </p:spPr>
        <p:txBody>
          <a:bodyPr lIns="0" tIns="0" rIns="0" bIns="0" rtlCol="0" anchor="t">
            <a:spAutoFit/>
          </a:bodyPr>
          <a:lstStyle/>
          <a:p>
            <a:pPr algn="l">
              <a:lnSpc>
                <a:spcPts val="2394"/>
              </a:lnSpc>
            </a:pPr>
            <a:r>
              <a:rPr lang="en-US" sz="2100">
                <a:solidFill>
                  <a:srgbClr val="FFFFFF"/>
                </a:solidFill>
                <a:latin typeface="Open Sauce"/>
                <a:ea typeface="Open Sauce"/>
                <a:cs typeface="Open Sauce"/>
                <a:sym typeface="Open Sauce"/>
              </a:rPr>
              <a:t>Afișarea duratei medii a emisiunilor pentru o anumită categorie.</a:t>
            </a:r>
          </a:p>
        </p:txBody>
      </p:sp>
      <p:sp>
        <p:nvSpPr>
          <p:cNvPr id="33" name="TextBox 33"/>
          <p:cNvSpPr txBox="1"/>
          <p:nvPr/>
        </p:nvSpPr>
        <p:spPr>
          <a:xfrm>
            <a:off x="12612543" y="8165528"/>
            <a:ext cx="869093" cy="492616"/>
          </a:xfrm>
          <a:prstGeom prst="rect">
            <a:avLst/>
          </a:prstGeom>
        </p:spPr>
        <p:txBody>
          <a:bodyPr lIns="0" tIns="0" rIns="0" bIns="0" rtlCol="0" anchor="t">
            <a:spAutoFit/>
          </a:bodyPr>
          <a:lstStyle/>
          <a:p>
            <a:pPr algn="l">
              <a:lnSpc>
                <a:spcPts val="3875"/>
              </a:lnSpc>
            </a:pPr>
            <a:r>
              <a:rPr lang="en-US" sz="3399" b="1">
                <a:solidFill>
                  <a:srgbClr val="FFFFFF"/>
                </a:solidFill>
                <a:latin typeface="Open Sauce Bold"/>
                <a:ea typeface="Open Sauce Bold"/>
                <a:cs typeface="Open Sauce Bold"/>
                <a:sym typeface="Open Sauce Bold"/>
              </a:rPr>
              <a:t>10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B1C"/>
        </a:solidFill>
        <a:effectLst/>
      </p:bgPr>
    </p:bg>
    <p:spTree>
      <p:nvGrpSpPr>
        <p:cNvPr id="1" name=""/>
        <p:cNvGrpSpPr/>
        <p:nvPr/>
      </p:nvGrpSpPr>
      <p:grpSpPr>
        <a:xfrm>
          <a:off x="0" y="0"/>
          <a:ext cx="0" cy="0"/>
          <a:chOff x="0" y="0"/>
          <a:chExt cx="0" cy="0"/>
        </a:xfrm>
      </p:grpSpPr>
      <p:grpSp>
        <p:nvGrpSpPr>
          <p:cNvPr id="2" name="Group 2"/>
          <p:cNvGrpSpPr/>
          <p:nvPr/>
        </p:nvGrpSpPr>
        <p:grpSpPr>
          <a:xfrm>
            <a:off x="404547" y="303677"/>
            <a:ext cx="7747205" cy="3553021"/>
            <a:chOff x="0" y="0"/>
            <a:chExt cx="1948294" cy="893526"/>
          </a:xfrm>
        </p:grpSpPr>
        <p:sp>
          <p:nvSpPr>
            <p:cNvPr id="3" name="Freeform 3"/>
            <p:cNvSpPr/>
            <p:nvPr/>
          </p:nvSpPr>
          <p:spPr>
            <a:xfrm>
              <a:off x="0" y="0"/>
              <a:ext cx="1948294" cy="893526"/>
            </a:xfrm>
            <a:custGeom>
              <a:avLst/>
              <a:gdLst/>
              <a:ahLst/>
              <a:cxnLst/>
              <a:rect l="l" t="t" r="r" b="b"/>
              <a:pathLst>
                <a:path w="1948294" h="893526">
                  <a:moveTo>
                    <a:pt x="55962" y="0"/>
                  </a:moveTo>
                  <a:lnTo>
                    <a:pt x="1892332" y="0"/>
                  </a:lnTo>
                  <a:cubicBezTo>
                    <a:pt x="1923239" y="0"/>
                    <a:pt x="1948294" y="25055"/>
                    <a:pt x="1948294" y="55962"/>
                  </a:cubicBezTo>
                  <a:lnTo>
                    <a:pt x="1948294" y="837564"/>
                  </a:lnTo>
                  <a:cubicBezTo>
                    <a:pt x="1948294" y="868471"/>
                    <a:pt x="1923239" y="893526"/>
                    <a:pt x="1892332" y="893526"/>
                  </a:cubicBezTo>
                  <a:lnTo>
                    <a:pt x="55962" y="893526"/>
                  </a:lnTo>
                  <a:cubicBezTo>
                    <a:pt x="25055" y="893526"/>
                    <a:pt x="0" y="868471"/>
                    <a:pt x="0" y="837564"/>
                  </a:cubicBezTo>
                  <a:lnTo>
                    <a:pt x="0" y="55962"/>
                  </a:lnTo>
                  <a:cubicBezTo>
                    <a:pt x="0" y="25055"/>
                    <a:pt x="25055" y="0"/>
                    <a:pt x="55962" y="0"/>
                  </a:cubicBezTo>
                  <a:close/>
                </a:path>
              </a:pathLst>
            </a:custGeom>
            <a:solidFill>
              <a:srgbClr val="FE82FD"/>
            </a:solidFill>
          </p:spPr>
          <p:txBody>
            <a:bodyPr/>
            <a:lstStyle/>
            <a:p>
              <a:endParaRPr lang="en-US"/>
            </a:p>
          </p:txBody>
        </p:sp>
        <p:sp>
          <p:nvSpPr>
            <p:cNvPr id="4" name="TextBox 4"/>
            <p:cNvSpPr txBox="1"/>
            <p:nvPr/>
          </p:nvSpPr>
          <p:spPr>
            <a:xfrm>
              <a:off x="0" y="-47625"/>
              <a:ext cx="1948294" cy="941151"/>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8610353" y="303677"/>
            <a:ext cx="8648947" cy="9741818"/>
            <a:chOff x="0" y="0"/>
            <a:chExt cx="2175067" cy="2449906"/>
          </a:xfrm>
        </p:grpSpPr>
        <p:sp>
          <p:nvSpPr>
            <p:cNvPr id="6" name="Freeform 6"/>
            <p:cNvSpPr/>
            <p:nvPr/>
          </p:nvSpPr>
          <p:spPr>
            <a:xfrm>
              <a:off x="0" y="0"/>
              <a:ext cx="2175067" cy="2449906"/>
            </a:xfrm>
            <a:custGeom>
              <a:avLst/>
              <a:gdLst/>
              <a:ahLst/>
              <a:cxnLst/>
              <a:rect l="l" t="t" r="r" b="b"/>
              <a:pathLst>
                <a:path w="2175067" h="2449906">
                  <a:moveTo>
                    <a:pt x="50127" y="0"/>
                  </a:moveTo>
                  <a:lnTo>
                    <a:pt x="2124940" y="0"/>
                  </a:lnTo>
                  <a:cubicBezTo>
                    <a:pt x="2138234" y="0"/>
                    <a:pt x="2150984" y="5281"/>
                    <a:pt x="2160385" y="14682"/>
                  </a:cubicBezTo>
                  <a:cubicBezTo>
                    <a:pt x="2169786" y="24083"/>
                    <a:pt x="2175067" y="36833"/>
                    <a:pt x="2175067" y="50127"/>
                  </a:cubicBezTo>
                  <a:lnTo>
                    <a:pt x="2175067" y="2399779"/>
                  </a:lnTo>
                  <a:cubicBezTo>
                    <a:pt x="2175067" y="2427463"/>
                    <a:pt x="2152624" y="2449906"/>
                    <a:pt x="2124940" y="2449906"/>
                  </a:cubicBezTo>
                  <a:lnTo>
                    <a:pt x="50127" y="2449906"/>
                  </a:lnTo>
                  <a:cubicBezTo>
                    <a:pt x="36833" y="2449906"/>
                    <a:pt x="24083" y="2444625"/>
                    <a:pt x="14682" y="2435224"/>
                  </a:cubicBezTo>
                  <a:cubicBezTo>
                    <a:pt x="5281" y="2425823"/>
                    <a:pt x="0" y="2413073"/>
                    <a:pt x="0" y="2399779"/>
                  </a:cubicBezTo>
                  <a:lnTo>
                    <a:pt x="0" y="50127"/>
                  </a:lnTo>
                  <a:cubicBezTo>
                    <a:pt x="0" y="36833"/>
                    <a:pt x="5281" y="24083"/>
                    <a:pt x="14682" y="14682"/>
                  </a:cubicBezTo>
                  <a:cubicBezTo>
                    <a:pt x="24083" y="5281"/>
                    <a:pt x="36833" y="0"/>
                    <a:pt x="50127" y="0"/>
                  </a:cubicBezTo>
                  <a:close/>
                </a:path>
              </a:pathLst>
            </a:custGeom>
            <a:solidFill>
              <a:srgbClr val="555555"/>
            </a:solidFill>
          </p:spPr>
          <p:txBody>
            <a:bodyPr/>
            <a:lstStyle/>
            <a:p>
              <a:endParaRPr lang="en-US"/>
            </a:p>
          </p:txBody>
        </p:sp>
        <p:sp>
          <p:nvSpPr>
            <p:cNvPr id="7" name="TextBox 7"/>
            <p:cNvSpPr txBox="1"/>
            <p:nvPr/>
          </p:nvSpPr>
          <p:spPr>
            <a:xfrm>
              <a:off x="0" y="-47625"/>
              <a:ext cx="2175067" cy="2497531"/>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9137176" y="419100"/>
            <a:ext cx="7263107" cy="9119640"/>
          </a:xfrm>
          <a:prstGeom prst="rect">
            <a:avLst/>
          </a:prstGeom>
        </p:spPr>
        <p:txBody>
          <a:bodyPr lIns="0" tIns="0" rIns="0" bIns="0" rtlCol="0" anchor="t">
            <a:spAutoFit/>
          </a:bodyPr>
          <a:lstStyle/>
          <a:p>
            <a:pPr algn="l">
              <a:lnSpc>
                <a:spcPts val="2472"/>
              </a:lnSpc>
            </a:pPr>
            <a:r>
              <a:rPr lang="en-US" sz="1462" dirty="0" err="1">
                <a:solidFill>
                  <a:srgbClr val="FFFFFF"/>
                </a:solidFill>
                <a:latin typeface="Open Sauce"/>
                <a:ea typeface="Open Sauce"/>
                <a:cs typeface="Open Sauce"/>
                <a:sym typeface="Open Sauce"/>
              </a:rPr>
              <a:t>Stirile_de_seara</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Stiri</a:t>
            </a:r>
            <a:r>
              <a:rPr lang="en-US" sz="1462" dirty="0">
                <a:solidFill>
                  <a:srgbClr val="FFFFFF"/>
                </a:solidFill>
                <a:latin typeface="Open Sauce"/>
                <a:ea typeface="Open Sauce"/>
                <a:cs typeface="Open Sauce"/>
                <a:sym typeface="Open Sauce"/>
              </a:rPr>
              <a:t> 19:00 60 </a:t>
            </a:r>
            <a:r>
              <a:rPr lang="en-US" sz="1462" dirty="0" err="1">
                <a:solidFill>
                  <a:srgbClr val="FFFFFF"/>
                </a:solidFill>
                <a:latin typeface="Open Sauce"/>
                <a:ea typeface="Open Sauce"/>
                <a:cs typeface="Open Sauce"/>
                <a:sym typeface="Open Sauce"/>
              </a:rPr>
              <a:t>Luni</a:t>
            </a:r>
            <a:r>
              <a:rPr lang="en-US" sz="1462" dirty="0">
                <a:solidFill>
                  <a:srgbClr val="FFFFFF"/>
                </a:solidFill>
                <a:latin typeface="Open Sauce"/>
                <a:ea typeface="Open Sauce"/>
                <a:cs typeface="Open Sauce"/>
                <a:sym typeface="Open Sauce"/>
              </a:rPr>
              <a:t> 1</a:t>
            </a:r>
          </a:p>
          <a:p>
            <a:pPr algn="l">
              <a:lnSpc>
                <a:spcPts val="2472"/>
              </a:lnSpc>
            </a:pPr>
            <a:r>
              <a:rPr lang="en-US" sz="1462" dirty="0" err="1">
                <a:solidFill>
                  <a:srgbClr val="FFFFFF"/>
                </a:solidFill>
                <a:latin typeface="Open Sauce"/>
                <a:ea typeface="Open Sauce"/>
                <a:cs typeface="Open Sauce"/>
                <a:sym typeface="Open Sauce"/>
              </a:rPr>
              <a:t>Vocea_tinerei_generatii</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Talent_show</a:t>
            </a:r>
            <a:r>
              <a:rPr lang="en-US" sz="1462" dirty="0">
                <a:solidFill>
                  <a:srgbClr val="FFFFFF"/>
                </a:solidFill>
                <a:latin typeface="Open Sauce"/>
                <a:ea typeface="Open Sauce"/>
                <a:cs typeface="Open Sauce"/>
                <a:sym typeface="Open Sauce"/>
              </a:rPr>
              <a:t> 20:30 120 Marti 1</a:t>
            </a:r>
          </a:p>
          <a:p>
            <a:pPr algn="l">
              <a:lnSpc>
                <a:spcPts val="2472"/>
              </a:lnSpc>
            </a:pPr>
            <a:r>
              <a:rPr lang="en-US" sz="1462" dirty="0" err="1">
                <a:solidFill>
                  <a:srgbClr val="FFFFFF"/>
                </a:solidFill>
                <a:latin typeface="Open Sauce"/>
                <a:ea typeface="Open Sauce"/>
                <a:cs typeface="Open Sauce"/>
                <a:sym typeface="Open Sauce"/>
              </a:rPr>
              <a:t>Film_de_actiune</a:t>
            </a:r>
            <a:r>
              <a:rPr lang="en-US" sz="1462" dirty="0">
                <a:solidFill>
                  <a:srgbClr val="FFFFFF"/>
                </a:solidFill>
                <a:latin typeface="Open Sauce"/>
                <a:ea typeface="Open Sauce"/>
                <a:cs typeface="Open Sauce"/>
                <a:sym typeface="Open Sauce"/>
              </a:rPr>
              <a:t> Film 22:30 110 </a:t>
            </a:r>
            <a:r>
              <a:rPr lang="en-US" sz="1462" dirty="0" err="1">
                <a:solidFill>
                  <a:srgbClr val="FFFFFF"/>
                </a:solidFill>
                <a:latin typeface="Open Sauce"/>
                <a:ea typeface="Open Sauce"/>
                <a:cs typeface="Open Sauce"/>
                <a:sym typeface="Open Sauce"/>
              </a:rPr>
              <a:t>Miercuri</a:t>
            </a:r>
            <a:r>
              <a:rPr lang="en-US" sz="1462" dirty="0">
                <a:solidFill>
                  <a:srgbClr val="FFFFFF"/>
                </a:solidFill>
                <a:latin typeface="Open Sauce"/>
                <a:ea typeface="Open Sauce"/>
                <a:cs typeface="Open Sauce"/>
                <a:sym typeface="Open Sauce"/>
              </a:rPr>
              <a:t> 2</a:t>
            </a:r>
          </a:p>
          <a:p>
            <a:pPr algn="l">
              <a:lnSpc>
                <a:spcPts val="2472"/>
              </a:lnSpc>
            </a:pPr>
            <a:r>
              <a:rPr lang="en-US" sz="1462" dirty="0" err="1">
                <a:solidFill>
                  <a:srgbClr val="FFFFFF"/>
                </a:solidFill>
                <a:latin typeface="Open Sauce"/>
                <a:ea typeface="Open Sauce"/>
                <a:cs typeface="Open Sauce"/>
                <a:sym typeface="Open Sauce"/>
              </a:rPr>
              <a:t>Telenovela_latina</a:t>
            </a:r>
            <a:r>
              <a:rPr lang="en-US" sz="1462" dirty="0">
                <a:solidFill>
                  <a:srgbClr val="FFFFFF"/>
                </a:solidFill>
                <a:latin typeface="Open Sauce"/>
                <a:ea typeface="Open Sauce"/>
                <a:cs typeface="Open Sauce"/>
                <a:sym typeface="Open Sauce"/>
              </a:rPr>
              <a:t> Telenovela 13:00 45 Joi 1</a:t>
            </a:r>
          </a:p>
          <a:p>
            <a:pPr algn="l">
              <a:lnSpc>
                <a:spcPts val="2472"/>
              </a:lnSpc>
            </a:pPr>
            <a:r>
              <a:rPr lang="en-US" sz="1462" dirty="0" err="1">
                <a:solidFill>
                  <a:srgbClr val="FFFFFF"/>
                </a:solidFill>
                <a:latin typeface="Open Sauce"/>
                <a:ea typeface="Open Sauce"/>
                <a:cs typeface="Open Sauce"/>
                <a:sym typeface="Open Sauce"/>
              </a:rPr>
              <a:t>Campionatul_national</a:t>
            </a:r>
            <a:r>
              <a:rPr lang="en-US" sz="1462" dirty="0">
                <a:solidFill>
                  <a:srgbClr val="FFFFFF"/>
                </a:solidFill>
                <a:latin typeface="Open Sauce"/>
                <a:ea typeface="Open Sauce"/>
                <a:cs typeface="Open Sauce"/>
                <a:sym typeface="Open Sauce"/>
              </a:rPr>
              <a:t> Sport 21:00 120 </a:t>
            </a:r>
            <a:r>
              <a:rPr lang="en-US" sz="1462" dirty="0" err="1">
                <a:solidFill>
                  <a:srgbClr val="FFFFFF"/>
                </a:solidFill>
                <a:latin typeface="Open Sauce"/>
                <a:ea typeface="Open Sauce"/>
                <a:cs typeface="Open Sauce"/>
                <a:sym typeface="Open Sauce"/>
              </a:rPr>
              <a:t>Vineri</a:t>
            </a:r>
            <a:r>
              <a:rPr lang="en-US" sz="1462" dirty="0">
                <a:solidFill>
                  <a:srgbClr val="FFFFFF"/>
                </a:solidFill>
                <a:latin typeface="Open Sauce"/>
                <a:ea typeface="Open Sauce"/>
                <a:cs typeface="Open Sauce"/>
                <a:sym typeface="Open Sauce"/>
              </a:rPr>
              <a:t> 3</a:t>
            </a:r>
          </a:p>
          <a:p>
            <a:pPr algn="l">
              <a:lnSpc>
                <a:spcPts val="2472"/>
              </a:lnSpc>
            </a:pPr>
            <a:r>
              <a:rPr lang="en-US" sz="1462" dirty="0" err="1">
                <a:solidFill>
                  <a:srgbClr val="FFFFFF"/>
                </a:solidFill>
                <a:latin typeface="Open Sauce"/>
                <a:ea typeface="Open Sauce"/>
                <a:cs typeface="Open Sauce"/>
                <a:sym typeface="Open Sauce"/>
              </a:rPr>
              <a:t>Gustos_si_rapid</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Cooking_show</a:t>
            </a:r>
            <a:r>
              <a:rPr lang="en-US" sz="1462" dirty="0">
                <a:solidFill>
                  <a:srgbClr val="FFFFFF"/>
                </a:solidFill>
                <a:latin typeface="Open Sauce"/>
                <a:ea typeface="Open Sauce"/>
                <a:cs typeface="Open Sauce"/>
                <a:sym typeface="Open Sauce"/>
              </a:rPr>
              <a:t> 20:00 90 </a:t>
            </a:r>
            <a:r>
              <a:rPr lang="en-US" sz="1462" dirty="0" err="1">
                <a:solidFill>
                  <a:srgbClr val="FFFFFF"/>
                </a:solidFill>
                <a:latin typeface="Open Sauce"/>
                <a:ea typeface="Open Sauce"/>
                <a:cs typeface="Open Sauce"/>
                <a:sym typeface="Open Sauce"/>
              </a:rPr>
              <a:t>Luni</a:t>
            </a:r>
            <a:r>
              <a:rPr lang="en-US" sz="1462" dirty="0">
                <a:solidFill>
                  <a:srgbClr val="FFFFFF"/>
                </a:solidFill>
                <a:latin typeface="Open Sauce"/>
                <a:ea typeface="Open Sauce"/>
                <a:cs typeface="Open Sauce"/>
                <a:sym typeface="Open Sauce"/>
              </a:rPr>
              <a:t> 4</a:t>
            </a:r>
          </a:p>
          <a:p>
            <a:pPr algn="l">
              <a:lnSpc>
                <a:spcPts val="2472"/>
              </a:lnSpc>
            </a:pPr>
            <a:r>
              <a:rPr lang="en-US" sz="1462" dirty="0" err="1">
                <a:solidFill>
                  <a:srgbClr val="FFFFFF"/>
                </a:solidFill>
                <a:latin typeface="Open Sauce"/>
                <a:ea typeface="Open Sauce"/>
                <a:cs typeface="Open Sauce"/>
                <a:sym typeface="Open Sauce"/>
              </a:rPr>
              <a:t>Povesti_adevarate</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Documentar</a:t>
            </a:r>
            <a:r>
              <a:rPr lang="en-US" sz="1462" dirty="0">
                <a:solidFill>
                  <a:srgbClr val="FFFFFF"/>
                </a:solidFill>
                <a:latin typeface="Open Sauce"/>
                <a:ea typeface="Open Sauce"/>
                <a:cs typeface="Open Sauce"/>
                <a:sym typeface="Open Sauce"/>
              </a:rPr>
              <a:t> 18:00 60 </a:t>
            </a:r>
            <a:r>
              <a:rPr lang="en-US" sz="1462" dirty="0" err="1">
                <a:solidFill>
                  <a:srgbClr val="FFFFFF"/>
                </a:solidFill>
                <a:latin typeface="Open Sauce"/>
                <a:ea typeface="Open Sauce"/>
                <a:cs typeface="Open Sauce"/>
                <a:sym typeface="Open Sauce"/>
              </a:rPr>
              <a:t>Duminica</a:t>
            </a:r>
            <a:r>
              <a:rPr lang="en-US" sz="1462" dirty="0">
                <a:solidFill>
                  <a:srgbClr val="FFFFFF"/>
                </a:solidFill>
                <a:latin typeface="Open Sauce"/>
                <a:ea typeface="Open Sauce"/>
                <a:cs typeface="Open Sauce"/>
                <a:sym typeface="Open Sauce"/>
              </a:rPr>
              <a:t> 1</a:t>
            </a:r>
          </a:p>
          <a:p>
            <a:pPr algn="l">
              <a:lnSpc>
                <a:spcPts val="2472"/>
              </a:lnSpc>
            </a:pPr>
            <a:r>
              <a:rPr lang="en-US" sz="1462" dirty="0" err="1">
                <a:solidFill>
                  <a:srgbClr val="FFFFFF"/>
                </a:solidFill>
                <a:latin typeface="Open Sauce"/>
                <a:ea typeface="Open Sauce"/>
                <a:cs typeface="Open Sauce"/>
                <a:sym typeface="Open Sauce"/>
              </a:rPr>
              <a:t>Satul_vesel</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Comedie</a:t>
            </a:r>
            <a:r>
              <a:rPr lang="en-US" sz="1462" dirty="0">
                <a:solidFill>
                  <a:srgbClr val="FFFFFF"/>
                </a:solidFill>
                <a:latin typeface="Open Sauce"/>
                <a:ea typeface="Open Sauce"/>
                <a:cs typeface="Open Sauce"/>
                <a:sym typeface="Open Sauce"/>
              </a:rPr>
              <a:t> 20:30 30 Joi 1</a:t>
            </a:r>
          </a:p>
          <a:p>
            <a:pPr algn="l">
              <a:lnSpc>
                <a:spcPts val="2472"/>
              </a:lnSpc>
            </a:pPr>
            <a:r>
              <a:rPr lang="en-US" sz="1462" dirty="0" err="1">
                <a:solidFill>
                  <a:srgbClr val="FFFFFF"/>
                </a:solidFill>
                <a:latin typeface="Open Sauce"/>
                <a:ea typeface="Open Sauce"/>
                <a:cs typeface="Open Sauce"/>
                <a:sym typeface="Open Sauce"/>
              </a:rPr>
              <a:t>Actualitati</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Stiri</a:t>
            </a:r>
            <a:r>
              <a:rPr lang="en-US" sz="1462" dirty="0">
                <a:solidFill>
                  <a:srgbClr val="FFFFFF"/>
                </a:solidFill>
                <a:latin typeface="Open Sauce"/>
                <a:ea typeface="Open Sauce"/>
                <a:cs typeface="Open Sauce"/>
                <a:sym typeface="Open Sauce"/>
              </a:rPr>
              <a:t> 19:00 60 </a:t>
            </a:r>
            <a:r>
              <a:rPr lang="en-US" sz="1462" dirty="0" err="1">
                <a:solidFill>
                  <a:srgbClr val="FFFFFF"/>
                </a:solidFill>
                <a:latin typeface="Open Sauce"/>
                <a:ea typeface="Open Sauce"/>
                <a:cs typeface="Open Sauce"/>
                <a:sym typeface="Open Sauce"/>
              </a:rPr>
              <a:t>Sambata</a:t>
            </a:r>
            <a:r>
              <a:rPr lang="en-US" sz="1462" dirty="0">
                <a:solidFill>
                  <a:srgbClr val="FFFFFF"/>
                </a:solidFill>
                <a:latin typeface="Open Sauce"/>
                <a:ea typeface="Open Sauce"/>
                <a:cs typeface="Open Sauce"/>
                <a:sym typeface="Open Sauce"/>
              </a:rPr>
              <a:t> 4</a:t>
            </a:r>
          </a:p>
          <a:p>
            <a:pPr algn="l">
              <a:lnSpc>
                <a:spcPts val="2472"/>
              </a:lnSpc>
            </a:pPr>
            <a:r>
              <a:rPr lang="en-US" sz="1462" dirty="0" err="1">
                <a:solidFill>
                  <a:srgbClr val="FFFFFF"/>
                </a:solidFill>
                <a:latin typeface="Open Sauce"/>
                <a:ea typeface="Open Sauce"/>
                <a:cs typeface="Open Sauce"/>
                <a:sym typeface="Open Sauce"/>
              </a:rPr>
              <a:t>Talent_romanesc</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Talent_show</a:t>
            </a:r>
            <a:r>
              <a:rPr lang="en-US" sz="1462" dirty="0">
                <a:solidFill>
                  <a:srgbClr val="FFFFFF"/>
                </a:solidFill>
                <a:latin typeface="Open Sauce"/>
                <a:ea typeface="Open Sauce"/>
                <a:cs typeface="Open Sauce"/>
                <a:sym typeface="Open Sauce"/>
              </a:rPr>
              <a:t> 20:00 180 </a:t>
            </a:r>
            <a:r>
              <a:rPr lang="en-US" sz="1462" dirty="0" err="1">
                <a:solidFill>
                  <a:srgbClr val="FFFFFF"/>
                </a:solidFill>
                <a:latin typeface="Open Sauce"/>
                <a:ea typeface="Open Sauce"/>
                <a:cs typeface="Open Sauce"/>
                <a:sym typeface="Open Sauce"/>
              </a:rPr>
              <a:t>Sambata</a:t>
            </a:r>
            <a:r>
              <a:rPr lang="en-US" sz="1462" dirty="0">
                <a:solidFill>
                  <a:srgbClr val="FFFFFF"/>
                </a:solidFill>
                <a:latin typeface="Open Sauce"/>
                <a:ea typeface="Open Sauce"/>
                <a:cs typeface="Open Sauce"/>
                <a:sym typeface="Open Sauce"/>
              </a:rPr>
              <a:t> 4</a:t>
            </a:r>
          </a:p>
          <a:p>
            <a:pPr algn="l">
              <a:lnSpc>
                <a:spcPts val="2472"/>
              </a:lnSpc>
            </a:pPr>
            <a:r>
              <a:rPr lang="en-US" sz="1462" dirty="0" err="1">
                <a:solidFill>
                  <a:srgbClr val="FFFFFF"/>
                </a:solidFill>
                <a:latin typeface="Open Sauce"/>
                <a:ea typeface="Open Sauce"/>
                <a:cs typeface="Open Sauce"/>
                <a:sym typeface="Open Sauce"/>
              </a:rPr>
              <a:t>Dialoguri_deschise</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Talk_show</a:t>
            </a:r>
            <a:r>
              <a:rPr lang="en-US" sz="1462" dirty="0">
                <a:solidFill>
                  <a:srgbClr val="FFFFFF"/>
                </a:solidFill>
                <a:latin typeface="Open Sauce"/>
                <a:ea typeface="Open Sauce"/>
                <a:cs typeface="Open Sauce"/>
                <a:sym typeface="Open Sauce"/>
              </a:rPr>
              <a:t> 17:00 60 </a:t>
            </a:r>
            <a:r>
              <a:rPr lang="en-US" sz="1462" dirty="0" err="1">
                <a:solidFill>
                  <a:srgbClr val="FFFFFF"/>
                </a:solidFill>
                <a:latin typeface="Open Sauce"/>
                <a:ea typeface="Open Sauce"/>
                <a:cs typeface="Open Sauce"/>
                <a:sym typeface="Open Sauce"/>
              </a:rPr>
              <a:t>Luni</a:t>
            </a:r>
            <a:r>
              <a:rPr lang="en-US" sz="1462" dirty="0">
                <a:solidFill>
                  <a:srgbClr val="FFFFFF"/>
                </a:solidFill>
                <a:latin typeface="Open Sauce"/>
                <a:ea typeface="Open Sauce"/>
                <a:cs typeface="Open Sauce"/>
                <a:sym typeface="Open Sauce"/>
              </a:rPr>
              <a:t> 1</a:t>
            </a:r>
          </a:p>
          <a:p>
            <a:pPr algn="l">
              <a:lnSpc>
                <a:spcPts val="2472"/>
              </a:lnSpc>
            </a:pPr>
            <a:r>
              <a:rPr lang="en-US" sz="1462" dirty="0" err="1">
                <a:solidFill>
                  <a:srgbClr val="FFFFFF"/>
                </a:solidFill>
                <a:latin typeface="Open Sauce"/>
                <a:ea typeface="Open Sauce"/>
                <a:cs typeface="Open Sauce"/>
                <a:sym typeface="Open Sauce"/>
              </a:rPr>
              <a:t>Bucataria_lui_chef</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Cooking_show</a:t>
            </a:r>
            <a:r>
              <a:rPr lang="en-US" sz="1462" dirty="0">
                <a:solidFill>
                  <a:srgbClr val="FFFFFF"/>
                </a:solidFill>
                <a:latin typeface="Open Sauce"/>
                <a:ea typeface="Open Sauce"/>
                <a:cs typeface="Open Sauce"/>
                <a:sym typeface="Open Sauce"/>
              </a:rPr>
              <a:t> 16:00 30 </a:t>
            </a:r>
            <a:r>
              <a:rPr lang="en-US" sz="1462" dirty="0" err="1">
                <a:solidFill>
                  <a:srgbClr val="FFFFFF"/>
                </a:solidFill>
                <a:latin typeface="Open Sauce"/>
                <a:ea typeface="Open Sauce"/>
                <a:cs typeface="Open Sauce"/>
                <a:sym typeface="Open Sauce"/>
              </a:rPr>
              <a:t>Miercuri</a:t>
            </a:r>
            <a:r>
              <a:rPr lang="en-US" sz="1462" dirty="0">
                <a:solidFill>
                  <a:srgbClr val="FFFFFF"/>
                </a:solidFill>
                <a:latin typeface="Open Sauce"/>
                <a:ea typeface="Open Sauce"/>
                <a:cs typeface="Open Sauce"/>
                <a:sym typeface="Open Sauce"/>
              </a:rPr>
              <a:t> 5</a:t>
            </a:r>
          </a:p>
          <a:p>
            <a:pPr algn="l">
              <a:lnSpc>
                <a:spcPts val="2472"/>
              </a:lnSpc>
            </a:pPr>
            <a:r>
              <a:rPr lang="en-US" sz="1462" dirty="0" err="1">
                <a:solidFill>
                  <a:srgbClr val="FFFFFF"/>
                </a:solidFill>
                <a:latin typeface="Open Sauce"/>
                <a:ea typeface="Open Sauce"/>
                <a:cs typeface="Open Sauce"/>
                <a:sym typeface="Open Sauce"/>
              </a:rPr>
              <a:t>Planeta_albastra</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Documentar</a:t>
            </a:r>
            <a:r>
              <a:rPr lang="en-US" sz="1462" dirty="0">
                <a:solidFill>
                  <a:srgbClr val="FFFFFF"/>
                </a:solidFill>
                <a:latin typeface="Open Sauce"/>
                <a:ea typeface="Open Sauce"/>
                <a:cs typeface="Open Sauce"/>
                <a:sym typeface="Open Sauce"/>
              </a:rPr>
              <a:t> 21:00 60 Joi 6</a:t>
            </a:r>
          </a:p>
          <a:p>
            <a:pPr algn="l">
              <a:lnSpc>
                <a:spcPts val="2472"/>
              </a:lnSpc>
            </a:pPr>
            <a:r>
              <a:rPr lang="en-US" sz="1462" dirty="0" err="1">
                <a:solidFill>
                  <a:srgbClr val="FFFFFF"/>
                </a:solidFill>
                <a:latin typeface="Open Sauce"/>
                <a:ea typeface="Open Sauce"/>
                <a:cs typeface="Open Sauce"/>
                <a:sym typeface="Open Sauce"/>
              </a:rPr>
              <a:t>Provocarea_finala</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Reality_show</a:t>
            </a:r>
            <a:r>
              <a:rPr lang="en-US" sz="1462" dirty="0">
                <a:solidFill>
                  <a:srgbClr val="FFFFFF"/>
                </a:solidFill>
                <a:latin typeface="Open Sauce"/>
                <a:ea typeface="Open Sauce"/>
                <a:cs typeface="Open Sauce"/>
                <a:sym typeface="Open Sauce"/>
              </a:rPr>
              <a:t> 20:00 100 Marti 2</a:t>
            </a:r>
          </a:p>
          <a:p>
            <a:pPr algn="l">
              <a:lnSpc>
                <a:spcPts val="2472"/>
              </a:lnSpc>
            </a:pPr>
            <a:r>
              <a:rPr lang="en-US" sz="1462" dirty="0" err="1">
                <a:solidFill>
                  <a:srgbClr val="FFFFFF"/>
                </a:solidFill>
                <a:latin typeface="Open Sauce"/>
                <a:ea typeface="Open Sauce"/>
                <a:cs typeface="Open Sauce"/>
                <a:sym typeface="Open Sauce"/>
              </a:rPr>
              <a:t>Grand_prix</a:t>
            </a:r>
            <a:r>
              <a:rPr lang="en-US" sz="1462" dirty="0">
                <a:solidFill>
                  <a:srgbClr val="FFFFFF"/>
                </a:solidFill>
                <a:latin typeface="Open Sauce"/>
                <a:ea typeface="Open Sauce"/>
                <a:cs typeface="Open Sauce"/>
                <a:sym typeface="Open Sauce"/>
              </a:rPr>
              <a:t> Sport 15:00 90 </a:t>
            </a:r>
            <a:r>
              <a:rPr lang="en-US" sz="1462" dirty="0" err="1">
                <a:solidFill>
                  <a:srgbClr val="FFFFFF"/>
                </a:solidFill>
                <a:latin typeface="Open Sauce"/>
                <a:ea typeface="Open Sauce"/>
                <a:cs typeface="Open Sauce"/>
                <a:sym typeface="Open Sauce"/>
              </a:rPr>
              <a:t>Duminica</a:t>
            </a:r>
            <a:r>
              <a:rPr lang="en-US" sz="1462" dirty="0">
                <a:solidFill>
                  <a:srgbClr val="FFFFFF"/>
                </a:solidFill>
                <a:latin typeface="Open Sauce"/>
                <a:ea typeface="Open Sauce"/>
                <a:cs typeface="Open Sauce"/>
                <a:sym typeface="Open Sauce"/>
              </a:rPr>
              <a:t> 3</a:t>
            </a:r>
          </a:p>
          <a:p>
            <a:pPr algn="l">
              <a:lnSpc>
                <a:spcPts val="2472"/>
              </a:lnSpc>
            </a:pPr>
            <a:r>
              <a:rPr lang="en-US" sz="1462" dirty="0" err="1">
                <a:solidFill>
                  <a:srgbClr val="FFFFFF"/>
                </a:solidFill>
                <a:latin typeface="Open Sauce"/>
                <a:ea typeface="Open Sauce"/>
                <a:cs typeface="Open Sauce"/>
                <a:sym typeface="Open Sauce"/>
              </a:rPr>
              <a:t>Aventuri_magice</a:t>
            </a:r>
            <a:r>
              <a:rPr lang="en-US" sz="1462" dirty="0">
                <a:solidFill>
                  <a:srgbClr val="FFFFFF"/>
                </a:solidFill>
                <a:latin typeface="Open Sauce"/>
                <a:ea typeface="Open Sauce"/>
                <a:cs typeface="Open Sauce"/>
                <a:sym typeface="Open Sauce"/>
              </a:rPr>
              <a:t> Film 20:00 150 </a:t>
            </a:r>
            <a:r>
              <a:rPr lang="en-US" sz="1462" dirty="0" err="1">
                <a:solidFill>
                  <a:srgbClr val="FFFFFF"/>
                </a:solidFill>
                <a:latin typeface="Open Sauce"/>
                <a:ea typeface="Open Sauce"/>
                <a:cs typeface="Open Sauce"/>
                <a:sym typeface="Open Sauce"/>
              </a:rPr>
              <a:t>Sambata</a:t>
            </a:r>
            <a:r>
              <a:rPr lang="en-US" sz="1462" dirty="0">
                <a:solidFill>
                  <a:srgbClr val="FFFFFF"/>
                </a:solidFill>
                <a:latin typeface="Open Sauce"/>
                <a:ea typeface="Open Sauce"/>
                <a:cs typeface="Open Sauce"/>
                <a:sym typeface="Open Sauce"/>
              </a:rPr>
              <a:t> 7</a:t>
            </a:r>
          </a:p>
          <a:p>
            <a:pPr algn="l">
              <a:lnSpc>
                <a:spcPts val="2472"/>
              </a:lnSpc>
            </a:pPr>
            <a:r>
              <a:rPr lang="en-US" sz="1462" dirty="0" err="1">
                <a:solidFill>
                  <a:srgbClr val="FFFFFF"/>
                </a:solidFill>
                <a:latin typeface="Open Sauce"/>
                <a:ea typeface="Open Sauce"/>
                <a:cs typeface="Open Sauce"/>
                <a:sym typeface="Open Sauce"/>
              </a:rPr>
              <a:t>Cinema_de_seara</a:t>
            </a:r>
            <a:r>
              <a:rPr lang="en-US" sz="1462" dirty="0">
                <a:solidFill>
                  <a:srgbClr val="FFFFFF"/>
                </a:solidFill>
                <a:latin typeface="Open Sauce"/>
                <a:ea typeface="Open Sauce"/>
                <a:cs typeface="Open Sauce"/>
                <a:sym typeface="Open Sauce"/>
              </a:rPr>
              <a:t> Film 22:00 100 Marti 8</a:t>
            </a:r>
          </a:p>
          <a:p>
            <a:pPr algn="l">
              <a:lnSpc>
                <a:spcPts val="2472"/>
              </a:lnSpc>
            </a:pPr>
            <a:r>
              <a:rPr lang="en-US" sz="1462" dirty="0" err="1">
                <a:solidFill>
                  <a:srgbClr val="FFFFFF"/>
                </a:solidFill>
                <a:latin typeface="Open Sauce"/>
                <a:ea typeface="Open Sauce"/>
                <a:cs typeface="Open Sauce"/>
                <a:sym typeface="Open Sauce"/>
              </a:rPr>
              <a:t>Istorie_ascunsa</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Documentar</a:t>
            </a:r>
            <a:r>
              <a:rPr lang="en-US" sz="1462" dirty="0">
                <a:solidFill>
                  <a:srgbClr val="FFFFFF"/>
                </a:solidFill>
                <a:latin typeface="Open Sauce"/>
                <a:ea typeface="Open Sauce"/>
                <a:cs typeface="Open Sauce"/>
                <a:sym typeface="Open Sauce"/>
              </a:rPr>
              <a:t> 19:30 60 </a:t>
            </a:r>
            <a:r>
              <a:rPr lang="en-US" sz="1462" dirty="0" err="1">
                <a:solidFill>
                  <a:srgbClr val="FFFFFF"/>
                </a:solidFill>
                <a:latin typeface="Open Sauce"/>
                <a:ea typeface="Open Sauce"/>
                <a:cs typeface="Open Sauce"/>
                <a:sym typeface="Open Sauce"/>
              </a:rPr>
              <a:t>Luni</a:t>
            </a:r>
            <a:r>
              <a:rPr lang="en-US" sz="1462" dirty="0">
                <a:solidFill>
                  <a:srgbClr val="FFFFFF"/>
                </a:solidFill>
                <a:latin typeface="Open Sauce"/>
                <a:ea typeface="Open Sauce"/>
                <a:cs typeface="Open Sauce"/>
                <a:sym typeface="Open Sauce"/>
              </a:rPr>
              <a:t> 6</a:t>
            </a:r>
          </a:p>
          <a:p>
            <a:pPr algn="l">
              <a:lnSpc>
                <a:spcPts val="2472"/>
              </a:lnSpc>
            </a:pPr>
            <a:r>
              <a:rPr lang="en-US" sz="1462" dirty="0" err="1">
                <a:solidFill>
                  <a:srgbClr val="FFFFFF"/>
                </a:solidFill>
                <a:latin typeface="Open Sauce"/>
                <a:ea typeface="Open Sauce"/>
                <a:cs typeface="Open Sauce"/>
                <a:sym typeface="Open Sauce"/>
              </a:rPr>
              <a:t>Campionii_dansului</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Talent_show</a:t>
            </a:r>
            <a:r>
              <a:rPr lang="en-US" sz="1462" dirty="0">
                <a:solidFill>
                  <a:srgbClr val="FFFFFF"/>
                </a:solidFill>
                <a:latin typeface="Open Sauce"/>
                <a:ea typeface="Open Sauce"/>
                <a:cs typeface="Open Sauce"/>
                <a:sym typeface="Open Sauce"/>
              </a:rPr>
              <a:t> 20:00 120 </a:t>
            </a:r>
            <a:r>
              <a:rPr lang="en-US" sz="1462" dirty="0" err="1">
                <a:solidFill>
                  <a:srgbClr val="FFFFFF"/>
                </a:solidFill>
                <a:latin typeface="Open Sauce"/>
                <a:ea typeface="Open Sauce"/>
                <a:cs typeface="Open Sauce"/>
                <a:sym typeface="Open Sauce"/>
              </a:rPr>
              <a:t>Vineri</a:t>
            </a:r>
            <a:r>
              <a:rPr lang="en-US" sz="1462" dirty="0">
                <a:solidFill>
                  <a:srgbClr val="FFFFFF"/>
                </a:solidFill>
                <a:latin typeface="Open Sauce"/>
                <a:ea typeface="Open Sauce"/>
                <a:cs typeface="Open Sauce"/>
                <a:sym typeface="Open Sauce"/>
              </a:rPr>
              <a:t> 4</a:t>
            </a:r>
          </a:p>
          <a:p>
            <a:pPr algn="l">
              <a:lnSpc>
                <a:spcPts val="2472"/>
              </a:lnSpc>
            </a:pPr>
            <a:r>
              <a:rPr lang="en-US" sz="1462" dirty="0" err="1">
                <a:solidFill>
                  <a:srgbClr val="FFFFFF"/>
                </a:solidFill>
                <a:latin typeface="Open Sauce"/>
                <a:ea typeface="Open Sauce"/>
                <a:cs typeface="Open Sauce"/>
                <a:sym typeface="Open Sauce"/>
              </a:rPr>
              <a:t>Ora_de_comedie</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Comedie</a:t>
            </a:r>
            <a:r>
              <a:rPr lang="en-US" sz="1462" dirty="0">
                <a:solidFill>
                  <a:srgbClr val="FFFFFF"/>
                </a:solidFill>
                <a:latin typeface="Open Sauce"/>
                <a:ea typeface="Open Sauce"/>
                <a:cs typeface="Open Sauce"/>
                <a:sym typeface="Open Sauce"/>
              </a:rPr>
              <a:t> 21:30 30 </a:t>
            </a:r>
            <a:r>
              <a:rPr lang="en-US" sz="1462" dirty="0" err="1">
                <a:solidFill>
                  <a:srgbClr val="FFFFFF"/>
                </a:solidFill>
                <a:latin typeface="Open Sauce"/>
                <a:ea typeface="Open Sauce"/>
                <a:cs typeface="Open Sauce"/>
                <a:sym typeface="Open Sauce"/>
              </a:rPr>
              <a:t>Miercuri</a:t>
            </a:r>
            <a:r>
              <a:rPr lang="en-US" sz="1462" dirty="0">
                <a:solidFill>
                  <a:srgbClr val="FFFFFF"/>
                </a:solidFill>
                <a:latin typeface="Open Sauce"/>
                <a:ea typeface="Open Sauce"/>
                <a:cs typeface="Open Sauce"/>
                <a:sym typeface="Open Sauce"/>
              </a:rPr>
              <a:t> 2</a:t>
            </a:r>
          </a:p>
          <a:p>
            <a:pPr algn="l">
              <a:lnSpc>
                <a:spcPts val="2472"/>
              </a:lnSpc>
            </a:pPr>
            <a:r>
              <a:rPr lang="en-US" sz="1462" dirty="0" err="1">
                <a:solidFill>
                  <a:srgbClr val="FFFFFF"/>
                </a:solidFill>
                <a:latin typeface="Open Sauce"/>
                <a:ea typeface="Open Sauce"/>
                <a:cs typeface="Open Sauce"/>
                <a:sym typeface="Open Sauce"/>
              </a:rPr>
              <a:t>Serial_politist</a:t>
            </a:r>
            <a:r>
              <a:rPr lang="en-US" sz="1462" dirty="0">
                <a:solidFill>
                  <a:srgbClr val="FFFFFF"/>
                </a:solidFill>
                <a:latin typeface="Open Sauce"/>
                <a:ea typeface="Open Sauce"/>
                <a:cs typeface="Open Sauce"/>
                <a:sym typeface="Open Sauce"/>
              </a:rPr>
              <a:t> Serial 22:00 60 Marti 21</a:t>
            </a:r>
          </a:p>
          <a:p>
            <a:pPr algn="l">
              <a:lnSpc>
                <a:spcPts val="2472"/>
              </a:lnSpc>
            </a:pPr>
            <a:r>
              <a:rPr lang="en-US" sz="1462" dirty="0" err="1">
                <a:solidFill>
                  <a:srgbClr val="FFFFFF"/>
                </a:solidFill>
                <a:latin typeface="Open Sauce"/>
                <a:ea typeface="Open Sauce"/>
                <a:cs typeface="Open Sauce"/>
                <a:sym typeface="Open Sauce"/>
              </a:rPr>
              <a:t>Desene_animate</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Animatie</a:t>
            </a:r>
            <a:r>
              <a:rPr lang="en-US" sz="1462" dirty="0">
                <a:solidFill>
                  <a:srgbClr val="FFFFFF"/>
                </a:solidFill>
                <a:latin typeface="Open Sauce"/>
                <a:ea typeface="Open Sauce"/>
                <a:cs typeface="Open Sauce"/>
                <a:sym typeface="Open Sauce"/>
              </a:rPr>
              <a:t> 08:00 120 </a:t>
            </a:r>
            <a:r>
              <a:rPr lang="en-US" sz="1462" dirty="0" err="1">
                <a:solidFill>
                  <a:srgbClr val="FFFFFF"/>
                </a:solidFill>
                <a:latin typeface="Open Sauce"/>
                <a:ea typeface="Open Sauce"/>
                <a:cs typeface="Open Sauce"/>
                <a:sym typeface="Open Sauce"/>
              </a:rPr>
              <a:t>Sambata</a:t>
            </a:r>
            <a:r>
              <a:rPr lang="en-US" sz="1462" dirty="0">
                <a:solidFill>
                  <a:srgbClr val="FFFFFF"/>
                </a:solidFill>
                <a:latin typeface="Open Sauce"/>
                <a:ea typeface="Open Sauce"/>
                <a:cs typeface="Open Sauce"/>
                <a:sym typeface="Open Sauce"/>
              </a:rPr>
              <a:t> 24</a:t>
            </a:r>
          </a:p>
          <a:p>
            <a:pPr algn="l">
              <a:lnSpc>
                <a:spcPts val="2472"/>
              </a:lnSpc>
            </a:pPr>
            <a:r>
              <a:rPr lang="en-US" sz="1462" dirty="0" err="1">
                <a:solidFill>
                  <a:srgbClr val="FFFFFF"/>
                </a:solidFill>
                <a:latin typeface="Open Sauce"/>
                <a:ea typeface="Open Sauce"/>
                <a:cs typeface="Open Sauce"/>
                <a:sym typeface="Open Sauce"/>
              </a:rPr>
              <a:t>Istoria_neamului</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Documentar</a:t>
            </a:r>
            <a:r>
              <a:rPr lang="en-US" sz="1462" dirty="0">
                <a:solidFill>
                  <a:srgbClr val="FFFFFF"/>
                </a:solidFill>
                <a:latin typeface="Open Sauce"/>
                <a:ea typeface="Open Sauce"/>
                <a:cs typeface="Open Sauce"/>
                <a:sym typeface="Open Sauce"/>
              </a:rPr>
              <a:t> 19:00 60 </a:t>
            </a:r>
            <a:r>
              <a:rPr lang="en-US" sz="1462" dirty="0" err="1">
                <a:solidFill>
                  <a:srgbClr val="FFFFFF"/>
                </a:solidFill>
                <a:latin typeface="Open Sauce"/>
                <a:ea typeface="Open Sauce"/>
                <a:cs typeface="Open Sauce"/>
                <a:sym typeface="Open Sauce"/>
              </a:rPr>
              <a:t>Duminica</a:t>
            </a:r>
            <a:r>
              <a:rPr lang="en-US" sz="1462" dirty="0">
                <a:solidFill>
                  <a:srgbClr val="FFFFFF"/>
                </a:solidFill>
                <a:latin typeface="Open Sauce"/>
                <a:ea typeface="Open Sauce"/>
                <a:cs typeface="Open Sauce"/>
                <a:sym typeface="Open Sauce"/>
              </a:rPr>
              <a:t> 9</a:t>
            </a:r>
          </a:p>
          <a:p>
            <a:pPr algn="l">
              <a:lnSpc>
                <a:spcPts val="2472"/>
              </a:lnSpc>
            </a:pPr>
            <a:r>
              <a:rPr lang="en-US" sz="1462" dirty="0" err="1">
                <a:solidFill>
                  <a:srgbClr val="FFFFFF"/>
                </a:solidFill>
                <a:latin typeface="Open Sauce"/>
                <a:ea typeface="Open Sauce"/>
                <a:cs typeface="Open Sauce"/>
                <a:sym typeface="Open Sauce"/>
              </a:rPr>
              <a:t>Fitness_acasa</a:t>
            </a:r>
            <a:r>
              <a:rPr lang="en-US" sz="1462" dirty="0">
                <a:solidFill>
                  <a:srgbClr val="FFFFFF"/>
                </a:solidFill>
                <a:latin typeface="Open Sauce"/>
                <a:ea typeface="Open Sauce"/>
                <a:cs typeface="Open Sauce"/>
                <a:sym typeface="Open Sauce"/>
              </a:rPr>
              <a:t> Lifestyle 07:00 30 </a:t>
            </a:r>
            <a:r>
              <a:rPr lang="en-US" sz="1462" dirty="0" err="1">
                <a:solidFill>
                  <a:srgbClr val="FFFFFF"/>
                </a:solidFill>
                <a:latin typeface="Open Sauce"/>
                <a:ea typeface="Open Sauce"/>
                <a:cs typeface="Open Sauce"/>
                <a:sym typeface="Open Sauce"/>
              </a:rPr>
              <a:t>Luni</a:t>
            </a:r>
            <a:r>
              <a:rPr lang="en-US" sz="1462" dirty="0">
                <a:solidFill>
                  <a:srgbClr val="FFFFFF"/>
                </a:solidFill>
                <a:latin typeface="Open Sauce"/>
                <a:ea typeface="Open Sauce"/>
                <a:cs typeface="Open Sauce"/>
                <a:sym typeface="Open Sauce"/>
              </a:rPr>
              <a:t> 27</a:t>
            </a:r>
          </a:p>
          <a:p>
            <a:pPr algn="l">
              <a:lnSpc>
                <a:spcPts val="2472"/>
              </a:lnSpc>
            </a:pPr>
            <a:r>
              <a:rPr lang="en-US" sz="1462" dirty="0" err="1">
                <a:solidFill>
                  <a:srgbClr val="FFFFFF"/>
                </a:solidFill>
                <a:latin typeface="Open Sauce"/>
                <a:ea typeface="Open Sauce"/>
                <a:cs typeface="Open Sauce"/>
                <a:sym typeface="Open Sauce"/>
              </a:rPr>
              <a:t>Show_culinar</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Cooking_show</a:t>
            </a:r>
            <a:r>
              <a:rPr lang="en-US" sz="1462" dirty="0">
                <a:solidFill>
                  <a:srgbClr val="FFFFFF"/>
                </a:solidFill>
                <a:latin typeface="Open Sauce"/>
                <a:ea typeface="Open Sauce"/>
                <a:cs typeface="Open Sauce"/>
                <a:sym typeface="Open Sauce"/>
              </a:rPr>
              <a:t> 14:00 60 Marti 5</a:t>
            </a:r>
          </a:p>
          <a:p>
            <a:pPr algn="l">
              <a:lnSpc>
                <a:spcPts val="2472"/>
              </a:lnSpc>
            </a:pPr>
            <a:r>
              <a:rPr lang="en-US" sz="1462" dirty="0" err="1">
                <a:solidFill>
                  <a:srgbClr val="FFFFFF"/>
                </a:solidFill>
                <a:latin typeface="Open Sauce"/>
                <a:ea typeface="Open Sauce"/>
                <a:cs typeface="Open Sauce"/>
                <a:sym typeface="Open Sauce"/>
              </a:rPr>
              <a:t>Interviuri_cu_vedete</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Talk_show</a:t>
            </a:r>
            <a:r>
              <a:rPr lang="en-US" sz="1462" dirty="0">
                <a:solidFill>
                  <a:srgbClr val="FFFFFF"/>
                </a:solidFill>
                <a:latin typeface="Open Sauce"/>
                <a:ea typeface="Open Sauce"/>
                <a:cs typeface="Open Sauce"/>
                <a:sym typeface="Open Sauce"/>
              </a:rPr>
              <a:t> 16:30 45 </a:t>
            </a:r>
            <a:r>
              <a:rPr lang="en-US" sz="1462" dirty="0" err="1">
                <a:solidFill>
                  <a:srgbClr val="FFFFFF"/>
                </a:solidFill>
                <a:latin typeface="Open Sauce"/>
                <a:ea typeface="Open Sauce"/>
                <a:cs typeface="Open Sauce"/>
                <a:sym typeface="Open Sauce"/>
              </a:rPr>
              <a:t>Miercuri</a:t>
            </a:r>
            <a:r>
              <a:rPr lang="en-US" sz="1462" dirty="0">
                <a:solidFill>
                  <a:srgbClr val="FFFFFF"/>
                </a:solidFill>
                <a:latin typeface="Open Sauce"/>
                <a:ea typeface="Open Sauce"/>
                <a:cs typeface="Open Sauce"/>
                <a:sym typeface="Open Sauce"/>
              </a:rPr>
              <a:t> 27</a:t>
            </a:r>
          </a:p>
          <a:p>
            <a:pPr algn="l">
              <a:lnSpc>
                <a:spcPts val="2472"/>
              </a:lnSpc>
            </a:pPr>
            <a:r>
              <a:rPr lang="en-US" sz="1462" dirty="0" err="1">
                <a:solidFill>
                  <a:srgbClr val="FFFFFF"/>
                </a:solidFill>
                <a:latin typeface="Open Sauce"/>
                <a:ea typeface="Open Sauce"/>
                <a:cs typeface="Open Sauce"/>
                <a:sym typeface="Open Sauce"/>
              </a:rPr>
              <a:t>Calatorie_in_jurul_lumii</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Documentar</a:t>
            </a:r>
            <a:r>
              <a:rPr lang="en-US" sz="1462" dirty="0">
                <a:solidFill>
                  <a:srgbClr val="FFFFFF"/>
                </a:solidFill>
                <a:latin typeface="Open Sauce"/>
                <a:ea typeface="Open Sauce"/>
                <a:cs typeface="Open Sauce"/>
                <a:sym typeface="Open Sauce"/>
              </a:rPr>
              <a:t> 20:00 60 Joi 20</a:t>
            </a:r>
          </a:p>
          <a:p>
            <a:pPr algn="l">
              <a:lnSpc>
                <a:spcPts val="2472"/>
              </a:lnSpc>
            </a:pPr>
            <a:r>
              <a:rPr lang="en-US" sz="1462" dirty="0" err="1">
                <a:solidFill>
                  <a:srgbClr val="FFFFFF"/>
                </a:solidFill>
                <a:latin typeface="Open Sauce"/>
                <a:ea typeface="Open Sauce"/>
                <a:cs typeface="Open Sauce"/>
                <a:sym typeface="Open Sauce"/>
              </a:rPr>
              <a:t>Fashion_week</a:t>
            </a:r>
            <a:r>
              <a:rPr lang="en-US" sz="1462" dirty="0">
                <a:solidFill>
                  <a:srgbClr val="FFFFFF"/>
                </a:solidFill>
                <a:latin typeface="Open Sauce"/>
                <a:ea typeface="Open Sauce"/>
                <a:cs typeface="Open Sauce"/>
                <a:sym typeface="Open Sauce"/>
              </a:rPr>
              <a:t> Lifestyle 19:00 30 </a:t>
            </a:r>
            <a:r>
              <a:rPr lang="en-US" sz="1462" dirty="0" err="1">
                <a:solidFill>
                  <a:srgbClr val="FFFFFF"/>
                </a:solidFill>
                <a:latin typeface="Open Sauce"/>
                <a:ea typeface="Open Sauce"/>
                <a:cs typeface="Open Sauce"/>
                <a:sym typeface="Open Sauce"/>
              </a:rPr>
              <a:t>Vineri</a:t>
            </a:r>
            <a:r>
              <a:rPr lang="en-US" sz="1462" dirty="0">
                <a:solidFill>
                  <a:srgbClr val="FFFFFF"/>
                </a:solidFill>
                <a:latin typeface="Open Sauce"/>
                <a:ea typeface="Open Sauce"/>
                <a:cs typeface="Open Sauce"/>
                <a:sym typeface="Open Sauce"/>
              </a:rPr>
              <a:t> 29</a:t>
            </a:r>
          </a:p>
          <a:p>
            <a:pPr algn="l">
              <a:lnSpc>
                <a:spcPts val="2472"/>
              </a:lnSpc>
            </a:pPr>
            <a:r>
              <a:rPr lang="en-US" sz="1462" dirty="0" err="1">
                <a:solidFill>
                  <a:srgbClr val="FFFFFF"/>
                </a:solidFill>
                <a:latin typeface="Open Sauce"/>
                <a:ea typeface="Open Sauce"/>
                <a:cs typeface="Open Sauce"/>
                <a:sym typeface="Open Sauce"/>
              </a:rPr>
              <a:t>Natura_salbatica</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Documentar</a:t>
            </a:r>
            <a:r>
              <a:rPr lang="en-US" sz="1462" dirty="0">
                <a:solidFill>
                  <a:srgbClr val="FFFFFF"/>
                </a:solidFill>
                <a:latin typeface="Open Sauce"/>
                <a:ea typeface="Open Sauce"/>
                <a:cs typeface="Open Sauce"/>
                <a:sym typeface="Open Sauce"/>
              </a:rPr>
              <a:t> 21:00 60 </a:t>
            </a:r>
            <a:r>
              <a:rPr lang="en-US" sz="1462" dirty="0" err="1">
                <a:solidFill>
                  <a:srgbClr val="FFFFFF"/>
                </a:solidFill>
                <a:latin typeface="Open Sauce"/>
                <a:ea typeface="Open Sauce"/>
                <a:cs typeface="Open Sauce"/>
                <a:sym typeface="Open Sauce"/>
              </a:rPr>
              <a:t>Sambata</a:t>
            </a:r>
            <a:r>
              <a:rPr lang="en-US" sz="1462" dirty="0">
                <a:solidFill>
                  <a:srgbClr val="FFFFFF"/>
                </a:solidFill>
                <a:latin typeface="Open Sauce"/>
                <a:ea typeface="Open Sauce"/>
                <a:cs typeface="Open Sauce"/>
                <a:sym typeface="Open Sauce"/>
              </a:rPr>
              <a:t> 18</a:t>
            </a:r>
          </a:p>
          <a:p>
            <a:pPr algn="l">
              <a:lnSpc>
                <a:spcPts val="2472"/>
              </a:lnSpc>
            </a:pPr>
            <a:r>
              <a:rPr lang="en-US" sz="1462" dirty="0" err="1">
                <a:solidFill>
                  <a:srgbClr val="FFFFFF"/>
                </a:solidFill>
                <a:latin typeface="Open Sauce"/>
                <a:ea typeface="Open Sauce"/>
                <a:cs typeface="Open Sauce"/>
                <a:sym typeface="Open Sauce"/>
              </a:rPr>
              <a:t>Filme_horror</a:t>
            </a:r>
            <a:r>
              <a:rPr lang="en-US" sz="1462" dirty="0">
                <a:solidFill>
                  <a:srgbClr val="FFFFFF"/>
                </a:solidFill>
                <a:latin typeface="Open Sauce"/>
                <a:ea typeface="Open Sauce"/>
                <a:cs typeface="Open Sauce"/>
                <a:sym typeface="Open Sauce"/>
              </a:rPr>
              <a:t> Film 23:00 120 </a:t>
            </a:r>
            <a:r>
              <a:rPr lang="en-US" sz="1462" dirty="0" err="1">
                <a:solidFill>
                  <a:srgbClr val="FFFFFF"/>
                </a:solidFill>
                <a:latin typeface="Open Sauce"/>
                <a:ea typeface="Open Sauce"/>
                <a:cs typeface="Open Sauce"/>
                <a:sym typeface="Open Sauce"/>
              </a:rPr>
              <a:t>Duminica</a:t>
            </a:r>
            <a:r>
              <a:rPr lang="en-US" sz="1462" dirty="0">
                <a:solidFill>
                  <a:srgbClr val="FFFFFF"/>
                </a:solidFill>
                <a:latin typeface="Open Sauce"/>
                <a:ea typeface="Open Sauce"/>
                <a:cs typeface="Open Sauce"/>
                <a:sym typeface="Open Sauce"/>
              </a:rPr>
              <a:t> 8</a:t>
            </a:r>
          </a:p>
        </p:txBody>
      </p:sp>
      <p:sp>
        <p:nvSpPr>
          <p:cNvPr id="9" name="TextBox 9"/>
          <p:cNvSpPr txBox="1"/>
          <p:nvPr/>
        </p:nvSpPr>
        <p:spPr>
          <a:xfrm>
            <a:off x="1101193" y="812381"/>
            <a:ext cx="6577020" cy="2562223"/>
          </a:xfrm>
          <a:prstGeom prst="rect">
            <a:avLst/>
          </a:prstGeom>
        </p:spPr>
        <p:txBody>
          <a:bodyPr lIns="0" tIns="0" rIns="0" bIns="0" rtlCol="0" anchor="t">
            <a:spAutoFit/>
          </a:bodyPr>
          <a:lstStyle/>
          <a:p>
            <a:pPr algn="l">
              <a:lnSpc>
                <a:spcPts val="9974"/>
              </a:lnSpc>
            </a:pPr>
            <a:r>
              <a:rPr lang="en-US" sz="9499" b="1" spc="-455">
                <a:solidFill>
                  <a:srgbClr val="FFFFFF"/>
                </a:solidFill>
                <a:latin typeface="Open Sauce Bold"/>
                <a:ea typeface="Open Sauce Bold"/>
                <a:cs typeface="Open Sauce Bold"/>
                <a:sym typeface="Open Sauce Bold"/>
              </a:rPr>
              <a:t>Conținutul Program.txt</a:t>
            </a:r>
          </a:p>
        </p:txBody>
      </p:sp>
      <p:grpSp>
        <p:nvGrpSpPr>
          <p:cNvPr id="10" name="Group 10"/>
          <p:cNvGrpSpPr/>
          <p:nvPr/>
        </p:nvGrpSpPr>
        <p:grpSpPr>
          <a:xfrm>
            <a:off x="404547" y="4165416"/>
            <a:ext cx="7747205" cy="5880079"/>
            <a:chOff x="0" y="0"/>
            <a:chExt cx="1146055" cy="869849"/>
          </a:xfrm>
        </p:grpSpPr>
        <p:sp>
          <p:nvSpPr>
            <p:cNvPr id="11" name="Freeform 11"/>
            <p:cNvSpPr/>
            <p:nvPr/>
          </p:nvSpPr>
          <p:spPr>
            <a:xfrm>
              <a:off x="0" y="0"/>
              <a:ext cx="1146055" cy="869849"/>
            </a:xfrm>
            <a:custGeom>
              <a:avLst/>
              <a:gdLst/>
              <a:ahLst/>
              <a:cxnLst/>
              <a:rect l="l" t="t" r="r" b="b"/>
              <a:pathLst>
                <a:path w="1146055" h="869849">
                  <a:moveTo>
                    <a:pt x="38973" y="0"/>
                  </a:moveTo>
                  <a:lnTo>
                    <a:pt x="1107082" y="0"/>
                  </a:lnTo>
                  <a:cubicBezTo>
                    <a:pt x="1117418" y="0"/>
                    <a:pt x="1127331" y="4106"/>
                    <a:pt x="1134640" y="11415"/>
                  </a:cubicBezTo>
                  <a:cubicBezTo>
                    <a:pt x="1141949" y="18724"/>
                    <a:pt x="1146055" y="28637"/>
                    <a:pt x="1146055" y="38973"/>
                  </a:cubicBezTo>
                  <a:lnTo>
                    <a:pt x="1146055" y="830875"/>
                  </a:lnTo>
                  <a:cubicBezTo>
                    <a:pt x="1146055" y="841212"/>
                    <a:pt x="1141949" y="851125"/>
                    <a:pt x="1134640" y="858434"/>
                  </a:cubicBezTo>
                  <a:cubicBezTo>
                    <a:pt x="1127331" y="865742"/>
                    <a:pt x="1117418" y="869849"/>
                    <a:pt x="1107082" y="869849"/>
                  </a:cubicBezTo>
                  <a:lnTo>
                    <a:pt x="38973" y="869849"/>
                  </a:lnTo>
                  <a:cubicBezTo>
                    <a:pt x="28637" y="869849"/>
                    <a:pt x="18724" y="865742"/>
                    <a:pt x="11415" y="858434"/>
                  </a:cubicBezTo>
                  <a:cubicBezTo>
                    <a:pt x="4106" y="851125"/>
                    <a:pt x="0" y="841212"/>
                    <a:pt x="0" y="830875"/>
                  </a:cubicBezTo>
                  <a:lnTo>
                    <a:pt x="0" y="38973"/>
                  </a:lnTo>
                  <a:cubicBezTo>
                    <a:pt x="0" y="28637"/>
                    <a:pt x="4106" y="18724"/>
                    <a:pt x="11415" y="11415"/>
                  </a:cubicBezTo>
                  <a:cubicBezTo>
                    <a:pt x="18724" y="4106"/>
                    <a:pt x="28637" y="0"/>
                    <a:pt x="38973" y="0"/>
                  </a:cubicBezTo>
                  <a:close/>
                </a:path>
              </a:pathLst>
            </a:custGeom>
            <a:blipFill>
              <a:blip r:embed="rId2"/>
              <a:stretch>
                <a:fillRect t="-48876" b="-48876"/>
              </a:stretch>
            </a:blip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B1C"/>
        </a:solidFill>
        <a:effectLst/>
      </p:bgPr>
    </p:bg>
    <p:spTree>
      <p:nvGrpSpPr>
        <p:cNvPr id="1" name=""/>
        <p:cNvGrpSpPr/>
        <p:nvPr/>
      </p:nvGrpSpPr>
      <p:grpSpPr>
        <a:xfrm>
          <a:off x="0" y="0"/>
          <a:ext cx="0" cy="0"/>
          <a:chOff x="0" y="0"/>
          <a:chExt cx="0" cy="0"/>
        </a:xfrm>
      </p:grpSpPr>
      <p:grpSp>
        <p:nvGrpSpPr>
          <p:cNvPr id="2" name="Group 2"/>
          <p:cNvGrpSpPr/>
          <p:nvPr/>
        </p:nvGrpSpPr>
        <p:grpSpPr>
          <a:xfrm>
            <a:off x="9512095" y="272591"/>
            <a:ext cx="7747205" cy="3553021"/>
            <a:chOff x="0" y="0"/>
            <a:chExt cx="1948294" cy="893526"/>
          </a:xfrm>
        </p:grpSpPr>
        <p:sp>
          <p:nvSpPr>
            <p:cNvPr id="3" name="Freeform 3"/>
            <p:cNvSpPr/>
            <p:nvPr/>
          </p:nvSpPr>
          <p:spPr>
            <a:xfrm>
              <a:off x="0" y="0"/>
              <a:ext cx="1948294" cy="893526"/>
            </a:xfrm>
            <a:custGeom>
              <a:avLst/>
              <a:gdLst/>
              <a:ahLst/>
              <a:cxnLst/>
              <a:rect l="l" t="t" r="r" b="b"/>
              <a:pathLst>
                <a:path w="1948294" h="893526">
                  <a:moveTo>
                    <a:pt x="55962" y="0"/>
                  </a:moveTo>
                  <a:lnTo>
                    <a:pt x="1892332" y="0"/>
                  </a:lnTo>
                  <a:cubicBezTo>
                    <a:pt x="1923239" y="0"/>
                    <a:pt x="1948294" y="25055"/>
                    <a:pt x="1948294" y="55962"/>
                  </a:cubicBezTo>
                  <a:lnTo>
                    <a:pt x="1948294" y="837564"/>
                  </a:lnTo>
                  <a:cubicBezTo>
                    <a:pt x="1948294" y="868471"/>
                    <a:pt x="1923239" y="893526"/>
                    <a:pt x="1892332" y="893526"/>
                  </a:cubicBezTo>
                  <a:lnTo>
                    <a:pt x="55962" y="893526"/>
                  </a:lnTo>
                  <a:cubicBezTo>
                    <a:pt x="25055" y="893526"/>
                    <a:pt x="0" y="868471"/>
                    <a:pt x="0" y="837564"/>
                  </a:cubicBezTo>
                  <a:lnTo>
                    <a:pt x="0" y="55962"/>
                  </a:lnTo>
                  <a:cubicBezTo>
                    <a:pt x="0" y="25055"/>
                    <a:pt x="25055" y="0"/>
                    <a:pt x="55962" y="0"/>
                  </a:cubicBezTo>
                  <a:close/>
                </a:path>
              </a:pathLst>
            </a:custGeom>
            <a:solidFill>
              <a:srgbClr val="FE82FD"/>
            </a:solidFill>
          </p:spPr>
          <p:txBody>
            <a:bodyPr/>
            <a:lstStyle/>
            <a:p>
              <a:endParaRPr lang="en-US"/>
            </a:p>
          </p:txBody>
        </p:sp>
        <p:sp>
          <p:nvSpPr>
            <p:cNvPr id="4" name="TextBox 4"/>
            <p:cNvSpPr txBox="1"/>
            <p:nvPr/>
          </p:nvSpPr>
          <p:spPr>
            <a:xfrm>
              <a:off x="0" y="-47625"/>
              <a:ext cx="1948294" cy="941151"/>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329618" y="272591"/>
            <a:ext cx="8648947" cy="9741818"/>
            <a:chOff x="0" y="0"/>
            <a:chExt cx="2175067" cy="2449906"/>
          </a:xfrm>
        </p:grpSpPr>
        <p:sp>
          <p:nvSpPr>
            <p:cNvPr id="6" name="Freeform 6"/>
            <p:cNvSpPr/>
            <p:nvPr/>
          </p:nvSpPr>
          <p:spPr>
            <a:xfrm>
              <a:off x="0" y="0"/>
              <a:ext cx="2175067" cy="2449906"/>
            </a:xfrm>
            <a:custGeom>
              <a:avLst/>
              <a:gdLst/>
              <a:ahLst/>
              <a:cxnLst/>
              <a:rect l="l" t="t" r="r" b="b"/>
              <a:pathLst>
                <a:path w="2175067" h="2449906">
                  <a:moveTo>
                    <a:pt x="50127" y="0"/>
                  </a:moveTo>
                  <a:lnTo>
                    <a:pt x="2124940" y="0"/>
                  </a:lnTo>
                  <a:cubicBezTo>
                    <a:pt x="2138234" y="0"/>
                    <a:pt x="2150984" y="5281"/>
                    <a:pt x="2160385" y="14682"/>
                  </a:cubicBezTo>
                  <a:cubicBezTo>
                    <a:pt x="2169786" y="24083"/>
                    <a:pt x="2175067" y="36833"/>
                    <a:pt x="2175067" y="50127"/>
                  </a:cubicBezTo>
                  <a:lnTo>
                    <a:pt x="2175067" y="2399779"/>
                  </a:lnTo>
                  <a:cubicBezTo>
                    <a:pt x="2175067" y="2427463"/>
                    <a:pt x="2152624" y="2449906"/>
                    <a:pt x="2124940" y="2449906"/>
                  </a:cubicBezTo>
                  <a:lnTo>
                    <a:pt x="50127" y="2449906"/>
                  </a:lnTo>
                  <a:cubicBezTo>
                    <a:pt x="36833" y="2449906"/>
                    <a:pt x="24083" y="2444625"/>
                    <a:pt x="14682" y="2435224"/>
                  </a:cubicBezTo>
                  <a:cubicBezTo>
                    <a:pt x="5281" y="2425823"/>
                    <a:pt x="0" y="2413073"/>
                    <a:pt x="0" y="2399779"/>
                  </a:cubicBezTo>
                  <a:lnTo>
                    <a:pt x="0" y="50127"/>
                  </a:lnTo>
                  <a:cubicBezTo>
                    <a:pt x="0" y="36833"/>
                    <a:pt x="5281" y="24083"/>
                    <a:pt x="14682" y="14682"/>
                  </a:cubicBezTo>
                  <a:cubicBezTo>
                    <a:pt x="24083" y="5281"/>
                    <a:pt x="36833" y="0"/>
                    <a:pt x="50127" y="0"/>
                  </a:cubicBezTo>
                  <a:close/>
                </a:path>
              </a:pathLst>
            </a:custGeom>
            <a:solidFill>
              <a:srgbClr val="555555"/>
            </a:solidFill>
          </p:spPr>
          <p:txBody>
            <a:bodyPr/>
            <a:lstStyle/>
            <a:p>
              <a:endParaRPr lang="en-US"/>
            </a:p>
          </p:txBody>
        </p:sp>
        <p:sp>
          <p:nvSpPr>
            <p:cNvPr id="7" name="TextBox 7"/>
            <p:cNvSpPr txBox="1"/>
            <p:nvPr/>
          </p:nvSpPr>
          <p:spPr>
            <a:xfrm>
              <a:off x="0" y="-47625"/>
              <a:ext cx="2175067" cy="2497531"/>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914400" y="488992"/>
            <a:ext cx="7263107" cy="9119640"/>
          </a:xfrm>
          <a:prstGeom prst="rect">
            <a:avLst/>
          </a:prstGeom>
        </p:spPr>
        <p:txBody>
          <a:bodyPr lIns="0" tIns="0" rIns="0" bIns="0" rtlCol="0" anchor="t">
            <a:spAutoFit/>
          </a:bodyPr>
          <a:lstStyle/>
          <a:p>
            <a:pPr algn="l">
              <a:lnSpc>
                <a:spcPts val="2472"/>
              </a:lnSpc>
            </a:pPr>
            <a:r>
              <a:rPr lang="en-US" sz="1462" dirty="0">
                <a:solidFill>
                  <a:srgbClr val="FFFFFF"/>
                </a:solidFill>
                <a:latin typeface="Open Sauce"/>
                <a:ea typeface="Open Sauce"/>
                <a:cs typeface="Open Sauce"/>
                <a:sym typeface="Open Sauce"/>
              </a:rPr>
              <a:t>1 </a:t>
            </a:r>
            <a:r>
              <a:rPr lang="en-US" sz="1462" dirty="0" err="1">
                <a:solidFill>
                  <a:srgbClr val="FFFFFF"/>
                </a:solidFill>
                <a:latin typeface="Open Sauce"/>
                <a:ea typeface="Open Sauce"/>
                <a:cs typeface="Open Sauce"/>
                <a:sym typeface="Open Sauce"/>
              </a:rPr>
              <a:t>ProTV</a:t>
            </a:r>
            <a:r>
              <a:rPr lang="en-US" sz="1462" dirty="0">
                <a:solidFill>
                  <a:srgbClr val="FFFFFF"/>
                </a:solidFill>
                <a:latin typeface="Open Sauce"/>
                <a:ea typeface="Open Sauce"/>
                <a:cs typeface="Open Sauce"/>
                <a:sym typeface="Open Sauce"/>
              </a:rPr>
              <a:t> Romania</a:t>
            </a:r>
          </a:p>
          <a:p>
            <a:pPr algn="l">
              <a:lnSpc>
                <a:spcPts val="2472"/>
              </a:lnSpc>
            </a:pPr>
            <a:r>
              <a:rPr lang="en-US" sz="1462" dirty="0">
                <a:solidFill>
                  <a:srgbClr val="FFFFFF"/>
                </a:solidFill>
                <a:latin typeface="Open Sauce"/>
                <a:ea typeface="Open Sauce"/>
                <a:cs typeface="Open Sauce"/>
                <a:sym typeface="Open Sauce"/>
              </a:rPr>
              <a:t>2 </a:t>
            </a:r>
            <a:r>
              <a:rPr lang="en-US" sz="1462" dirty="0" err="1">
                <a:solidFill>
                  <a:srgbClr val="FFFFFF"/>
                </a:solidFill>
                <a:latin typeface="Open Sauce"/>
                <a:ea typeface="Open Sauce"/>
                <a:cs typeface="Open Sauce"/>
                <a:sym typeface="Open Sauce"/>
              </a:rPr>
              <a:t>Kanal_D</a:t>
            </a:r>
            <a:r>
              <a:rPr lang="en-US" sz="1462" dirty="0">
                <a:solidFill>
                  <a:srgbClr val="FFFFFF"/>
                </a:solidFill>
                <a:latin typeface="Open Sauce"/>
                <a:ea typeface="Open Sauce"/>
                <a:cs typeface="Open Sauce"/>
                <a:sym typeface="Open Sauce"/>
              </a:rPr>
              <a:t> Romania</a:t>
            </a:r>
          </a:p>
          <a:p>
            <a:pPr algn="l">
              <a:lnSpc>
                <a:spcPts val="2472"/>
              </a:lnSpc>
            </a:pPr>
            <a:r>
              <a:rPr lang="en-US" sz="1462" dirty="0">
                <a:solidFill>
                  <a:srgbClr val="FFFFFF"/>
                </a:solidFill>
                <a:latin typeface="Open Sauce"/>
                <a:ea typeface="Open Sauce"/>
                <a:cs typeface="Open Sauce"/>
                <a:sym typeface="Open Sauce"/>
              </a:rPr>
              <a:t>3 DigiSport1 Romania</a:t>
            </a:r>
          </a:p>
          <a:p>
            <a:pPr algn="l">
              <a:lnSpc>
                <a:spcPts val="2472"/>
              </a:lnSpc>
            </a:pPr>
            <a:r>
              <a:rPr lang="en-US" sz="1462" dirty="0">
                <a:solidFill>
                  <a:srgbClr val="FFFFFF"/>
                </a:solidFill>
                <a:latin typeface="Open Sauce"/>
                <a:ea typeface="Open Sauce"/>
                <a:cs typeface="Open Sauce"/>
                <a:sym typeface="Open Sauce"/>
              </a:rPr>
              <a:t>4 Antena1 Romania</a:t>
            </a:r>
          </a:p>
          <a:p>
            <a:pPr algn="l">
              <a:lnSpc>
                <a:spcPts val="2472"/>
              </a:lnSpc>
            </a:pPr>
            <a:r>
              <a:rPr lang="en-US" sz="1462" dirty="0">
                <a:solidFill>
                  <a:srgbClr val="FFFFFF"/>
                </a:solidFill>
                <a:latin typeface="Open Sauce"/>
                <a:ea typeface="Open Sauce"/>
                <a:cs typeface="Open Sauce"/>
                <a:sym typeface="Open Sauce"/>
              </a:rPr>
              <a:t>5 Paprika </a:t>
            </a:r>
            <a:r>
              <a:rPr lang="en-US" sz="1462" dirty="0" err="1">
                <a:solidFill>
                  <a:srgbClr val="FFFFFF"/>
                </a:solidFill>
                <a:latin typeface="Open Sauce"/>
                <a:ea typeface="Open Sauce"/>
                <a:cs typeface="Open Sauce"/>
                <a:sym typeface="Open Sauce"/>
              </a:rPr>
              <a:t>Ungaria</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6 </a:t>
            </a:r>
            <a:r>
              <a:rPr lang="en-US" sz="1462" dirty="0" err="1">
                <a:solidFill>
                  <a:srgbClr val="FFFFFF"/>
                </a:solidFill>
                <a:latin typeface="Open Sauce"/>
                <a:ea typeface="Open Sauce"/>
                <a:cs typeface="Open Sauce"/>
                <a:sym typeface="Open Sauce"/>
              </a:rPr>
              <a:t>National_Geographic</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7 HBO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8 Cinemax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9 TVR1 Romania</a:t>
            </a:r>
          </a:p>
          <a:p>
            <a:pPr algn="l">
              <a:lnSpc>
                <a:spcPts val="2472"/>
              </a:lnSpc>
            </a:pPr>
            <a:r>
              <a:rPr lang="en-US" sz="1462" dirty="0">
                <a:solidFill>
                  <a:srgbClr val="FFFFFF"/>
                </a:solidFill>
                <a:latin typeface="Open Sauce"/>
                <a:ea typeface="Open Sauce"/>
                <a:cs typeface="Open Sauce"/>
                <a:sym typeface="Open Sauce"/>
              </a:rPr>
              <a:t>10 TVR2 Romania</a:t>
            </a:r>
          </a:p>
          <a:p>
            <a:pPr algn="l">
              <a:lnSpc>
                <a:spcPts val="2472"/>
              </a:lnSpc>
            </a:pPr>
            <a:r>
              <a:rPr lang="en-US" sz="1462" dirty="0">
                <a:solidFill>
                  <a:srgbClr val="FFFFFF"/>
                </a:solidFill>
                <a:latin typeface="Open Sauce"/>
                <a:ea typeface="Open Sauce"/>
                <a:cs typeface="Open Sauce"/>
                <a:sym typeface="Open Sauce"/>
              </a:rPr>
              <a:t>11 </a:t>
            </a:r>
            <a:r>
              <a:rPr lang="en-US" sz="1462" dirty="0" err="1">
                <a:solidFill>
                  <a:srgbClr val="FFFFFF"/>
                </a:solidFill>
                <a:latin typeface="Open Sauce"/>
                <a:ea typeface="Open Sauce"/>
                <a:cs typeface="Open Sauce"/>
                <a:sym typeface="Open Sauce"/>
              </a:rPr>
              <a:t>Prima_TV</a:t>
            </a:r>
            <a:r>
              <a:rPr lang="en-US" sz="1462" dirty="0">
                <a:solidFill>
                  <a:srgbClr val="FFFFFF"/>
                </a:solidFill>
                <a:latin typeface="Open Sauce"/>
                <a:ea typeface="Open Sauce"/>
                <a:cs typeface="Open Sauce"/>
                <a:sym typeface="Open Sauce"/>
              </a:rPr>
              <a:t> Romania</a:t>
            </a:r>
          </a:p>
          <a:p>
            <a:pPr algn="l">
              <a:lnSpc>
                <a:spcPts val="2472"/>
              </a:lnSpc>
            </a:pPr>
            <a:r>
              <a:rPr lang="en-US" sz="1462" dirty="0">
                <a:solidFill>
                  <a:srgbClr val="FFFFFF"/>
                </a:solidFill>
                <a:latin typeface="Open Sauce"/>
                <a:ea typeface="Open Sauce"/>
                <a:cs typeface="Open Sauce"/>
                <a:sym typeface="Open Sauce"/>
              </a:rPr>
              <a:t>12 Antena3 Romania</a:t>
            </a:r>
          </a:p>
          <a:p>
            <a:pPr algn="l">
              <a:lnSpc>
                <a:spcPts val="2472"/>
              </a:lnSpc>
            </a:pPr>
            <a:r>
              <a:rPr lang="en-US" sz="1462" dirty="0">
                <a:solidFill>
                  <a:srgbClr val="FFFFFF"/>
                </a:solidFill>
                <a:latin typeface="Open Sauce"/>
                <a:ea typeface="Open Sauce"/>
                <a:cs typeface="Open Sauce"/>
                <a:sym typeface="Open Sauce"/>
              </a:rPr>
              <a:t>13 DigiSport2 Romania</a:t>
            </a:r>
          </a:p>
          <a:p>
            <a:pPr algn="l">
              <a:lnSpc>
                <a:spcPts val="2472"/>
              </a:lnSpc>
            </a:pPr>
            <a:r>
              <a:rPr lang="en-US" sz="1462" dirty="0">
                <a:solidFill>
                  <a:srgbClr val="FFFFFF"/>
                </a:solidFill>
                <a:latin typeface="Open Sauce"/>
                <a:ea typeface="Open Sauce"/>
                <a:cs typeface="Open Sauce"/>
                <a:sym typeface="Open Sauce"/>
              </a:rPr>
              <a:t>14 DigiSport3 Romania</a:t>
            </a:r>
          </a:p>
          <a:p>
            <a:pPr algn="l">
              <a:lnSpc>
                <a:spcPts val="2472"/>
              </a:lnSpc>
            </a:pPr>
            <a:r>
              <a:rPr lang="en-US" sz="1462" dirty="0">
                <a:solidFill>
                  <a:srgbClr val="FFFFFF"/>
                </a:solidFill>
                <a:latin typeface="Open Sauce"/>
                <a:ea typeface="Open Sauce"/>
                <a:cs typeface="Open Sauce"/>
                <a:sym typeface="Open Sauce"/>
              </a:rPr>
              <a:t>15 Eurosport Franta</a:t>
            </a:r>
          </a:p>
          <a:p>
            <a:pPr algn="l">
              <a:lnSpc>
                <a:spcPts val="2472"/>
              </a:lnSpc>
            </a:pPr>
            <a:r>
              <a:rPr lang="en-US" sz="1462" dirty="0">
                <a:solidFill>
                  <a:srgbClr val="FFFFFF"/>
                </a:solidFill>
                <a:latin typeface="Open Sauce"/>
                <a:ea typeface="Open Sauce"/>
                <a:cs typeface="Open Sauce"/>
                <a:sym typeface="Open Sauce"/>
              </a:rPr>
              <a:t>16 Eurosport2 Franta</a:t>
            </a:r>
          </a:p>
          <a:p>
            <a:pPr algn="l">
              <a:lnSpc>
                <a:spcPts val="2472"/>
              </a:lnSpc>
            </a:pPr>
            <a:r>
              <a:rPr lang="en-US" sz="1462" dirty="0">
                <a:solidFill>
                  <a:srgbClr val="FFFFFF"/>
                </a:solidFill>
                <a:latin typeface="Open Sauce"/>
                <a:ea typeface="Open Sauce"/>
                <a:cs typeface="Open Sauce"/>
                <a:sym typeface="Open Sauce"/>
              </a:rPr>
              <a:t>17 Discovery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18 </a:t>
            </a:r>
            <a:r>
              <a:rPr lang="en-US" sz="1462" dirty="0" err="1">
                <a:solidFill>
                  <a:srgbClr val="FFFFFF"/>
                </a:solidFill>
                <a:latin typeface="Open Sauce"/>
                <a:ea typeface="Open Sauce"/>
                <a:cs typeface="Open Sauce"/>
                <a:sym typeface="Open Sauce"/>
              </a:rPr>
              <a:t>Animal_Planet</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19 </a:t>
            </a:r>
            <a:r>
              <a:rPr lang="en-US" sz="1462" dirty="0" err="1">
                <a:solidFill>
                  <a:srgbClr val="FFFFFF"/>
                </a:solidFill>
                <a:latin typeface="Open Sauce"/>
                <a:ea typeface="Open Sauce"/>
                <a:cs typeface="Open Sauce"/>
                <a:sym typeface="Open Sauce"/>
              </a:rPr>
              <a:t>History_Channel</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20 </a:t>
            </a:r>
            <a:r>
              <a:rPr lang="en-US" sz="1462" dirty="0" err="1">
                <a:solidFill>
                  <a:srgbClr val="FFFFFF"/>
                </a:solidFill>
                <a:latin typeface="Open Sauce"/>
                <a:ea typeface="Open Sauce"/>
                <a:cs typeface="Open Sauce"/>
                <a:sym typeface="Open Sauce"/>
              </a:rPr>
              <a:t>Travel_Channel</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21 AXN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22 </a:t>
            </a:r>
            <a:r>
              <a:rPr lang="en-US" sz="1462" dirty="0" err="1">
                <a:solidFill>
                  <a:srgbClr val="FFFFFF"/>
                </a:solidFill>
                <a:latin typeface="Open Sauce"/>
                <a:ea typeface="Open Sauce"/>
                <a:cs typeface="Open Sauce"/>
                <a:sym typeface="Open Sauce"/>
              </a:rPr>
              <a:t>FilmCafe</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Ungaria</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23 </a:t>
            </a:r>
            <a:r>
              <a:rPr lang="en-US" sz="1462" dirty="0" err="1">
                <a:solidFill>
                  <a:srgbClr val="FFFFFF"/>
                </a:solidFill>
                <a:latin typeface="Open Sauce"/>
                <a:ea typeface="Open Sauce"/>
                <a:cs typeface="Open Sauce"/>
                <a:sym typeface="Open Sauce"/>
              </a:rPr>
              <a:t>Disney_Channel</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24 </a:t>
            </a:r>
            <a:r>
              <a:rPr lang="en-US" sz="1462" dirty="0" err="1">
                <a:solidFill>
                  <a:srgbClr val="FFFFFF"/>
                </a:solidFill>
                <a:latin typeface="Open Sauce"/>
                <a:ea typeface="Open Sauce"/>
                <a:cs typeface="Open Sauce"/>
                <a:sym typeface="Open Sauce"/>
              </a:rPr>
              <a:t>Cartoon_Network</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25 </a:t>
            </a:r>
            <a:r>
              <a:rPr lang="en-US" sz="1462" dirty="0" err="1">
                <a:solidFill>
                  <a:srgbClr val="FFFFFF"/>
                </a:solidFill>
                <a:latin typeface="Open Sauce"/>
                <a:ea typeface="Open Sauce"/>
                <a:cs typeface="Open Sauce"/>
                <a:sym typeface="Open Sauce"/>
              </a:rPr>
              <a:t>BBC_Earth</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Marea_Britanie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26 CNN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27 ZU_TV Romania</a:t>
            </a:r>
          </a:p>
          <a:p>
            <a:pPr algn="l">
              <a:lnSpc>
                <a:spcPts val="2472"/>
              </a:lnSpc>
            </a:pPr>
            <a:r>
              <a:rPr lang="en-US" sz="1462" dirty="0">
                <a:solidFill>
                  <a:srgbClr val="FFFFFF"/>
                </a:solidFill>
                <a:latin typeface="Open Sauce"/>
                <a:ea typeface="Open Sauce"/>
                <a:cs typeface="Open Sauce"/>
                <a:sym typeface="Open Sauce"/>
              </a:rPr>
              <a:t>28 MTV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a:p>
            <a:pPr algn="l">
              <a:lnSpc>
                <a:spcPts val="2472"/>
              </a:lnSpc>
            </a:pPr>
            <a:r>
              <a:rPr lang="en-US" sz="1462" dirty="0">
                <a:solidFill>
                  <a:srgbClr val="FFFFFF"/>
                </a:solidFill>
                <a:latin typeface="Open Sauce"/>
                <a:ea typeface="Open Sauce"/>
                <a:cs typeface="Open Sauce"/>
                <a:sym typeface="Open Sauce"/>
              </a:rPr>
              <a:t>29 </a:t>
            </a:r>
            <a:r>
              <a:rPr lang="en-US" sz="1462" dirty="0" err="1">
                <a:solidFill>
                  <a:srgbClr val="FFFFFF"/>
                </a:solidFill>
                <a:latin typeface="Open Sauce"/>
                <a:ea typeface="Open Sauce"/>
                <a:cs typeface="Open Sauce"/>
                <a:sym typeface="Open Sauce"/>
              </a:rPr>
              <a:t>Fashion_TV</a:t>
            </a:r>
            <a:r>
              <a:rPr lang="en-US" sz="1462" dirty="0">
                <a:solidFill>
                  <a:srgbClr val="FFFFFF"/>
                </a:solidFill>
                <a:latin typeface="Open Sauce"/>
                <a:ea typeface="Open Sauce"/>
                <a:cs typeface="Open Sauce"/>
                <a:sym typeface="Open Sauce"/>
              </a:rPr>
              <a:t> Franta</a:t>
            </a:r>
          </a:p>
          <a:p>
            <a:pPr algn="l">
              <a:lnSpc>
                <a:spcPts val="2472"/>
              </a:lnSpc>
            </a:pPr>
            <a:r>
              <a:rPr lang="en-US" sz="1462" dirty="0">
                <a:solidFill>
                  <a:srgbClr val="FFFFFF"/>
                </a:solidFill>
                <a:latin typeface="Open Sauce"/>
                <a:ea typeface="Open Sauce"/>
                <a:cs typeface="Open Sauce"/>
                <a:sym typeface="Open Sauce"/>
              </a:rPr>
              <a:t>30 </a:t>
            </a:r>
            <a:r>
              <a:rPr lang="en-US" sz="1462" dirty="0" err="1">
                <a:solidFill>
                  <a:srgbClr val="FFFFFF"/>
                </a:solidFill>
                <a:latin typeface="Open Sauce"/>
                <a:ea typeface="Open Sauce"/>
                <a:cs typeface="Open Sauce"/>
                <a:sym typeface="Open Sauce"/>
              </a:rPr>
              <a:t>Comedy_Central</a:t>
            </a:r>
            <a:r>
              <a:rPr lang="en-US" sz="1462" dirty="0">
                <a:solidFill>
                  <a:srgbClr val="FFFFFF"/>
                </a:solidFill>
                <a:latin typeface="Open Sauce"/>
                <a:ea typeface="Open Sauce"/>
                <a:cs typeface="Open Sauce"/>
                <a:sym typeface="Open Sauce"/>
              </a:rPr>
              <a:t> </a:t>
            </a:r>
            <a:r>
              <a:rPr lang="en-US" sz="1462" dirty="0" err="1">
                <a:solidFill>
                  <a:srgbClr val="FFFFFF"/>
                </a:solidFill>
                <a:latin typeface="Open Sauce"/>
                <a:ea typeface="Open Sauce"/>
                <a:cs typeface="Open Sauce"/>
                <a:sym typeface="Open Sauce"/>
              </a:rPr>
              <a:t>Statele_Unite</a:t>
            </a:r>
            <a:endParaRPr lang="en-US" sz="1462" dirty="0">
              <a:solidFill>
                <a:srgbClr val="FFFFFF"/>
              </a:solidFill>
              <a:latin typeface="Open Sauce"/>
              <a:ea typeface="Open Sauce"/>
              <a:cs typeface="Open Sauce"/>
              <a:sym typeface="Open Sauce"/>
            </a:endParaRPr>
          </a:p>
        </p:txBody>
      </p:sp>
      <p:sp>
        <p:nvSpPr>
          <p:cNvPr id="9" name="TextBox 9"/>
          <p:cNvSpPr txBox="1"/>
          <p:nvPr/>
        </p:nvSpPr>
        <p:spPr>
          <a:xfrm>
            <a:off x="10208741" y="781295"/>
            <a:ext cx="6577020" cy="2562223"/>
          </a:xfrm>
          <a:prstGeom prst="rect">
            <a:avLst/>
          </a:prstGeom>
        </p:spPr>
        <p:txBody>
          <a:bodyPr lIns="0" tIns="0" rIns="0" bIns="0" rtlCol="0" anchor="t">
            <a:spAutoFit/>
          </a:bodyPr>
          <a:lstStyle/>
          <a:p>
            <a:pPr algn="l">
              <a:lnSpc>
                <a:spcPts val="9974"/>
              </a:lnSpc>
            </a:pPr>
            <a:r>
              <a:rPr lang="en-US" sz="9499" b="1" spc="-455">
                <a:solidFill>
                  <a:srgbClr val="FFFFFF"/>
                </a:solidFill>
                <a:latin typeface="Open Sauce Bold"/>
                <a:ea typeface="Open Sauce Bold"/>
                <a:cs typeface="Open Sauce Bold"/>
                <a:sym typeface="Open Sauce Bold"/>
              </a:rPr>
              <a:t>Conținutul Channel.txt</a:t>
            </a:r>
          </a:p>
        </p:txBody>
      </p:sp>
      <p:grpSp>
        <p:nvGrpSpPr>
          <p:cNvPr id="10" name="Group 10"/>
          <p:cNvGrpSpPr/>
          <p:nvPr/>
        </p:nvGrpSpPr>
        <p:grpSpPr>
          <a:xfrm>
            <a:off x="9512095" y="4231981"/>
            <a:ext cx="7747205" cy="5782428"/>
            <a:chOff x="0" y="0"/>
            <a:chExt cx="942425" cy="703416"/>
          </a:xfrm>
        </p:grpSpPr>
        <p:sp>
          <p:nvSpPr>
            <p:cNvPr id="11" name="Freeform 11"/>
            <p:cNvSpPr/>
            <p:nvPr/>
          </p:nvSpPr>
          <p:spPr>
            <a:xfrm>
              <a:off x="0" y="0"/>
              <a:ext cx="942425" cy="703416"/>
            </a:xfrm>
            <a:custGeom>
              <a:avLst/>
              <a:gdLst/>
              <a:ahLst/>
              <a:cxnLst/>
              <a:rect l="l" t="t" r="r" b="b"/>
              <a:pathLst>
                <a:path w="942425" h="703416">
                  <a:moveTo>
                    <a:pt x="38973" y="0"/>
                  </a:moveTo>
                  <a:lnTo>
                    <a:pt x="903452" y="0"/>
                  </a:lnTo>
                  <a:cubicBezTo>
                    <a:pt x="913788" y="0"/>
                    <a:pt x="923701" y="4106"/>
                    <a:pt x="931010" y="11415"/>
                  </a:cubicBezTo>
                  <a:cubicBezTo>
                    <a:pt x="938319" y="18724"/>
                    <a:pt x="942425" y="28637"/>
                    <a:pt x="942425" y="38973"/>
                  </a:cubicBezTo>
                  <a:lnTo>
                    <a:pt x="942425" y="664442"/>
                  </a:lnTo>
                  <a:cubicBezTo>
                    <a:pt x="942425" y="674779"/>
                    <a:pt x="938319" y="684692"/>
                    <a:pt x="931010" y="692001"/>
                  </a:cubicBezTo>
                  <a:cubicBezTo>
                    <a:pt x="923701" y="699310"/>
                    <a:pt x="913788" y="703416"/>
                    <a:pt x="903452" y="703416"/>
                  </a:cubicBezTo>
                  <a:lnTo>
                    <a:pt x="38973" y="703416"/>
                  </a:lnTo>
                  <a:cubicBezTo>
                    <a:pt x="28637" y="703416"/>
                    <a:pt x="18724" y="699310"/>
                    <a:pt x="11415" y="692001"/>
                  </a:cubicBezTo>
                  <a:cubicBezTo>
                    <a:pt x="4106" y="684692"/>
                    <a:pt x="0" y="674779"/>
                    <a:pt x="0" y="664442"/>
                  </a:cubicBezTo>
                  <a:lnTo>
                    <a:pt x="0" y="38973"/>
                  </a:lnTo>
                  <a:cubicBezTo>
                    <a:pt x="0" y="28637"/>
                    <a:pt x="4106" y="18724"/>
                    <a:pt x="11415" y="11415"/>
                  </a:cubicBezTo>
                  <a:cubicBezTo>
                    <a:pt x="18724" y="4106"/>
                    <a:pt x="28637" y="0"/>
                    <a:pt x="38973" y="0"/>
                  </a:cubicBezTo>
                  <a:close/>
                </a:path>
              </a:pathLst>
            </a:custGeom>
            <a:blipFill>
              <a:blip r:embed="rId2"/>
              <a:stretch>
                <a:fillRect t="-241" b="-241"/>
              </a:stretch>
            </a:blip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B1C"/>
        </a:solidFill>
        <a:effectLst/>
      </p:bgPr>
    </p:bg>
    <p:spTree>
      <p:nvGrpSpPr>
        <p:cNvPr id="1" name=""/>
        <p:cNvGrpSpPr/>
        <p:nvPr/>
      </p:nvGrpSpPr>
      <p:grpSpPr>
        <a:xfrm>
          <a:off x="0" y="0"/>
          <a:ext cx="0" cy="0"/>
          <a:chOff x="0" y="0"/>
          <a:chExt cx="0" cy="0"/>
        </a:xfrm>
      </p:grpSpPr>
      <p:grpSp>
        <p:nvGrpSpPr>
          <p:cNvPr id="2" name="Group 2"/>
          <p:cNvGrpSpPr/>
          <p:nvPr/>
        </p:nvGrpSpPr>
        <p:grpSpPr>
          <a:xfrm>
            <a:off x="6139805" y="653346"/>
            <a:ext cx="7690055" cy="3980727"/>
            <a:chOff x="0" y="0"/>
            <a:chExt cx="1933922" cy="1001087"/>
          </a:xfrm>
        </p:grpSpPr>
        <p:sp>
          <p:nvSpPr>
            <p:cNvPr id="3" name="Freeform 3"/>
            <p:cNvSpPr/>
            <p:nvPr/>
          </p:nvSpPr>
          <p:spPr>
            <a:xfrm>
              <a:off x="0" y="0"/>
              <a:ext cx="1933921" cy="1001087"/>
            </a:xfrm>
            <a:custGeom>
              <a:avLst/>
              <a:gdLst/>
              <a:ahLst/>
              <a:cxnLst/>
              <a:rect l="l" t="t" r="r" b="b"/>
              <a:pathLst>
                <a:path w="1933921" h="1001087">
                  <a:moveTo>
                    <a:pt x="43290" y="0"/>
                  </a:moveTo>
                  <a:lnTo>
                    <a:pt x="1890631" y="0"/>
                  </a:lnTo>
                  <a:cubicBezTo>
                    <a:pt x="1914540" y="0"/>
                    <a:pt x="1933921" y="19382"/>
                    <a:pt x="1933921" y="43290"/>
                  </a:cubicBezTo>
                  <a:lnTo>
                    <a:pt x="1933921" y="957797"/>
                  </a:lnTo>
                  <a:cubicBezTo>
                    <a:pt x="1933921" y="969278"/>
                    <a:pt x="1929361" y="980289"/>
                    <a:pt x="1921242" y="988407"/>
                  </a:cubicBezTo>
                  <a:cubicBezTo>
                    <a:pt x="1913124" y="996526"/>
                    <a:pt x="1902113" y="1001087"/>
                    <a:pt x="1890631" y="1001087"/>
                  </a:cubicBezTo>
                  <a:lnTo>
                    <a:pt x="43290" y="1001087"/>
                  </a:lnTo>
                  <a:cubicBezTo>
                    <a:pt x="31809" y="1001087"/>
                    <a:pt x="20798" y="996526"/>
                    <a:pt x="12679" y="988407"/>
                  </a:cubicBezTo>
                  <a:cubicBezTo>
                    <a:pt x="4561" y="980289"/>
                    <a:pt x="0" y="969278"/>
                    <a:pt x="0" y="957797"/>
                  </a:cubicBezTo>
                  <a:lnTo>
                    <a:pt x="0" y="43290"/>
                  </a:lnTo>
                  <a:cubicBezTo>
                    <a:pt x="0" y="31809"/>
                    <a:pt x="4561" y="20798"/>
                    <a:pt x="12679" y="12679"/>
                  </a:cubicBezTo>
                  <a:cubicBezTo>
                    <a:pt x="20798" y="4561"/>
                    <a:pt x="31809" y="0"/>
                    <a:pt x="43290" y="0"/>
                  </a:cubicBezTo>
                  <a:close/>
                </a:path>
              </a:pathLst>
            </a:custGeom>
            <a:solidFill>
              <a:srgbClr val="3969E1"/>
            </a:solidFill>
          </p:spPr>
          <p:txBody>
            <a:bodyPr/>
            <a:lstStyle/>
            <a:p>
              <a:endParaRPr lang="en-US"/>
            </a:p>
          </p:txBody>
        </p:sp>
        <p:sp>
          <p:nvSpPr>
            <p:cNvPr id="4" name="TextBox 4"/>
            <p:cNvSpPr txBox="1"/>
            <p:nvPr/>
          </p:nvSpPr>
          <p:spPr>
            <a:xfrm>
              <a:off x="0" y="-47625"/>
              <a:ext cx="1933922" cy="104871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6139805" y="4862673"/>
            <a:ext cx="11728630" cy="4759562"/>
            <a:chOff x="0" y="0"/>
            <a:chExt cx="2949556" cy="1196951"/>
          </a:xfrm>
        </p:grpSpPr>
        <p:sp>
          <p:nvSpPr>
            <p:cNvPr id="6" name="Freeform 6"/>
            <p:cNvSpPr/>
            <p:nvPr/>
          </p:nvSpPr>
          <p:spPr>
            <a:xfrm>
              <a:off x="0" y="0"/>
              <a:ext cx="2949556" cy="1196951"/>
            </a:xfrm>
            <a:custGeom>
              <a:avLst/>
              <a:gdLst/>
              <a:ahLst/>
              <a:cxnLst/>
              <a:rect l="l" t="t" r="r" b="b"/>
              <a:pathLst>
                <a:path w="2949556" h="1196951">
                  <a:moveTo>
                    <a:pt x="28384" y="0"/>
                  </a:moveTo>
                  <a:lnTo>
                    <a:pt x="2921172" y="0"/>
                  </a:lnTo>
                  <a:cubicBezTo>
                    <a:pt x="2936848" y="0"/>
                    <a:pt x="2949556" y="12708"/>
                    <a:pt x="2949556" y="28384"/>
                  </a:cubicBezTo>
                  <a:lnTo>
                    <a:pt x="2949556" y="1168567"/>
                  </a:lnTo>
                  <a:cubicBezTo>
                    <a:pt x="2949556" y="1184243"/>
                    <a:pt x="2936848" y="1196951"/>
                    <a:pt x="2921172" y="1196951"/>
                  </a:cubicBezTo>
                  <a:lnTo>
                    <a:pt x="28384" y="1196951"/>
                  </a:lnTo>
                  <a:cubicBezTo>
                    <a:pt x="12708" y="1196951"/>
                    <a:pt x="0" y="1184243"/>
                    <a:pt x="0" y="1168567"/>
                  </a:cubicBezTo>
                  <a:lnTo>
                    <a:pt x="0" y="28384"/>
                  </a:lnTo>
                  <a:cubicBezTo>
                    <a:pt x="0" y="12708"/>
                    <a:pt x="12708" y="0"/>
                    <a:pt x="28384" y="0"/>
                  </a:cubicBezTo>
                  <a:close/>
                </a:path>
              </a:pathLst>
            </a:custGeom>
            <a:solidFill>
              <a:srgbClr val="555555"/>
            </a:solidFill>
            <a:ln cap="rnd">
              <a:noFill/>
              <a:prstDash val="solid"/>
              <a:round/>
            </a:ln>
          </p:spPr>
          <p:txBody>
            <a:bodyPr/>
            <a:lstStyle/>
            <a:p>
              <a:endParaRPr lang="en-US"/>
            </a:p>
          </p:txBody>
        </p:sp>
        <p:sp>
          <p:nvSpPr>
            <p:cNvPr id="7" name="TextBox 7"/>
            <p:cNvSpPr txBox="1"/>
            <p:nvPr/>
          </p:nvSpPr>
          <p:spPr>
            <a:xfrm>
              <a:off x="0" y="-47625"/>
              <a:ext cx="2949556" cy="1244576"/>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8" name="Group 8"/>
          <p:cNvGrpSpPr/>
          <p:nvPr/>
        </p:nvGrpSpPr>
        <p:grpSpPr>
          <a:xfrm>
            <a:off x="404547" y="653346"/>
            <a:ext cx="5453242" cy="8968889"/>
            <a:chOff x="0" y="0"/>
            <a:chExt cx="806706" cy="1326781"/>
          </a:xfrm>
        </p:grpSpPr>
        <p:sp>
          <p:nvSpPr>
            <p:cNvPr id="9" name="Freeform 9"/>
            <p:cNvSpPr/>
            <p:nvPr/>
          </p:nvSpPr>
          <p:spPr>
            <a:xfrm>
              <a:off x="0" y="0"/>
              <a:ext cx="806706" cy="1326781"/>
            </a:xfrm>
            <a:custGeom>
              <a:avLst/>
              <a:gdLst/>
              <a:ahLst/>
              <a:cxnLst/>
              <a:rect l="l" t="t" r="r" b="b"/>
              <a:pathLst>
                <a:path w="806706" h="1326781">
                  <a:moveTo>
                    <a:pt x="55368" y="0"/>
                  </a:moveTo>
                  <a:lnTo>
                    <a:pt x="751338" y="0"/>
                  </a:lnTo>
                  <a:cubicBezTo>
                    <a:pt x="781917" y="0"/>
                    <a:pt x="806706" y="24789"/>
                    <a:pt x="806706" y="55368"/>
                  </a:cubicBezTo>
                  <a:lnTo>
                    <a:pt x="806706" y="1271413"/>
                  </a:lnTo>
                  <a:cubicBezTo>
                    <a:pt x="806706" y="1301991"/>
                    <a:pt x="781917" y="1326781"/>
                    <a:pt x="751338" y="1326781"/>
                  </a:cubicBezTo>
                  <a:lnTo>
                    <a:pt x="55368" y="1326781"/>
                  </a:lnTo>
                  <a:cubicBezTo>
                    <a:pt x="24789" y="1326781"/>
                    <a:pt x="0" y="1301991"/>
                    <a:pt x="0" y="1271413"/>
                  </a:cubicBezTo>
                  <a:lnTo>
                    <a:pt x="0" y="55368"/>
                  </a:lnTo>
                  <a:cubicBezTo>
                    <a:pt x="0" y="24789"/>
                    <a:pt x="24789" y="0"/>
                    <a:pt x="55368" y="0"/>
                  </a:cubicBezTo>
                  <a:close/>
                </a:path>
              </a:pathLst>
            </a:custGeom>
            <a:blipFill>
              <a:blip r:embed="rId2"/>
              <a:stretch>
                <a:fillRect l="-4788" r="-4788"/>
              </a:stretch>
            </a:blipFill>
          </p:spPr>
          <p:txBody>
            <a:bodyPr/>
            <a:lstStyle/>
            <a:p>
              <a:endParaRPr lang="en-US"/>
            </a:p>
          </p:txBody>
        </p:sp>
      </p:grpSp>
      <p:grpSp>
        <p:nvGrpSpPr>
          <p:cNvPr id="10" name="Group 10"/>
          <p:cNvGrpSpPr/>
          <p:nvPr/>
        </p:nvGrpSpPr>
        <p:grpSpPr>
          <a:xfrm>
            <a:off x="14067985" y="653346"/>
            <a:ext cx="3800450" cy="3980727"/>
            <a:chOff x="0" y="0"/>
            <a:chExt cx="955750" cy="1001087"/>
          </a:xfrm>
        </p:grpSpPr>
        <p:sp>
          <p:nvSpPr>
            <p:cNvPr id="11" name="Freeform 11"/>
            <p:cNvSpPr/>
            <p:nvPr/>
          </p:nvSpPr>
          <p:spPr>
            <a:xfrm>
              <a:off x="0" y="0"/>
              <a:ext cx="955750" cy="1001087"/>
            </a:xfrm>
            <a:custGeom>
              <a:avLst/>
              <a:gdLst/>
              <a:ahLst/>
              <a:cxnLst/>
              <a:rect l="l" t="t" r="r" b="b"/>
              <a:pathLst>
                <a:path w="955750" h="1001087">
                  <a:moveTo>
                    <a:pt x="87596" y="0"/>
                  </a:moveTo>
                  <a:lnTo>
                    <a:pt x="868154" y="0"/>
                  </a:lnTo>
                  <a:cubicBezTo>
                    <a:pt x="916532" y="0"/>
                    <a:pt x="955750" y="39218"/>
                    <a:pt x="955750" y="87596"/>
                  </a:cubicBezTo>
                  <a:lnTo>
                    <a:pt x="955750" y="913491"/>
                  </a:lnTo>
                  <a:cubicBezTo>
                    <a:pt x="955750" y="961869"/>
                    <a:pt x="916532" y="1001087"/>
                    <a:pt x="868154" y="1001087"/>
                  </a:cubicBezTo>
                  <a:lnTo>
                    <a:pt x="87596" y="1001087"/>
                  </a:lnTo>
                  <a:cubicBezTo>
                    <a:pt x="39218" y="1001087"/>
                    <a:pt x="0" y="961869"/>
                    <a:pt x="0" y="913491"/>
                  </a:cubicBezTo>
                  <a:lnTo>
                    <a:pt x="0" y="87596"/>
                  </a:lnTo>
                  <a:cubicBezTo>
                    <a:pt x="0" y="39218"/>
                    <a:pt x="39218" y="0"/>
                    <a:pt x="87596" y="0"/>
                  </a:cubicBezTo>
                  <a:close/>
                </a:path>
              </a:pathLst>
            </a:custGeom>
            <a:solidFill>
              <a:srgbClr val="FE82FD"/>
            </a:solidFill>
          </p:spPr>
          <p:txBody>
            <a:bodyPr/>
            <a:lstStyle/>
            <a:p>
              <a:endParaRPr lang="en-US"/>
            </a:p>
          </p:txBody>
        </p:sp>
        <p:sp>
          <p:nvSpPr>
            <p:cNvPr id="12" name="TextBox 12"/>
            <p:cNvSpPr txBox="1"/>
            <p:nvPr/>
          </p:nvSpPr>
          <p:spPr>
            <a:xfrm>
              <a:off x="0" y="-47625"/>
              <a:ext cx="955750" cy="1048712"/>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14788353" y="1463852"/>
            <a:ext cx="2359714" cy="2359714"/>
          </a:xfrm>
          <a:custGeom>
            <a:avLst/>
            <a:gdLst/>
            <a:ahLst/>
            <a:cxnLst/>
            <a:rect l="l" t="t" r="r" b="b"/>
            <a:pathLst>
              <a:path w="2359714" h="2359714">
                <a:moveTo>
                  <a:pt x="0" y="0"/>
                </a:moveTo>
                <a:lnTo>
                  <a:pt x="2359714" y="0"/>
                </a:lnTo>
                <a:lnTo>
                  <a:pt x="2359714" y="2359715"/>
                </a:lnTo>
                <a:lnTo>
                  <a:pt x="0" y="2359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6965186" y="2048017"/>
            <a:ext cx="6715771" cy="1324736"/>
          </a:xfrm>
          <a:prstGeom prst="rect">
            <a:avLst/>
          </a:prstGeom>
        </p:spPr>
        <p:txBody>
          <a:bodyPr lIns="0" tIns="0" rIns="0" bIns="0" rtlCol="0" anchor="t">
            <a:spAutoFit/>
          </a:bodyPr>
          <a:lstStyle/>
          <a:p>
            <a:pPr algn="l">
              <a:lnSpc>
                <a:spcPts val="10075"/>
              </a:lnSpc>
            </a:pPr>
            <a:r>
              <a:rPr lang="en-US" sz="9595" b="1" spc="-460">
                <a:solidFill>
                  <a:srgbClr val="FFFFFF"/>
                </a:solidFill>
                <a:latin typeface="Open Sauce Bold"/>
                <a:ea typeface="Open Sauce Bold"/>
                <a:cs typeface="Open Sauce Bold"/>
                <a:sym typeface="Open Sauce Bold"/>
              </a:rPr>
              <a:t>Introducere</a:t>
            </a:r>
          </a:p>
        </p:txBody>
      </p:sp>
      <p:sp>
        <p:nvSpPr>
          <p:cNvPr id="15" name="TextBox 15"/>
          <p:cNvSpPr txBox="1"/>
          <p:nvPr/>
        </p:nvSpPr>
        <p:spPr>
          <a:xfrm>
            <a:off x="6726765" y="5255133"/>
            <a:ext cx="10532535" cy="4003167"/>
          </a:xfrm>
          <a:prstGeom prst="rect">
            <a:avLst/>
          </a:prstGeom>
        </p:spPr>
        <p:txBody>
          <a:bodyPr lIns="0" tIns="0" rIns="0" bIns="0" rtlCol="0" anchor="t">
            <a:spAutoFit/>
          </a:bodyPr>
          <a:lstStyle/>
          <a:p>
            <a:pPr algn="l">
              <a:lnSpc>
                <a:spcPts val="3549"/>
              </a:lnSpc>
            </a:pPr>
            <a:r>
              <a:rPr lang="en-US" sz="2100">
                <a:solidFill>
                  <a:srgbClr val="FFFFFF"/>
                </a:solidFill>
                <a:latin typeface="Open Sauce"/>
                <a:ea typeface="Open Sauce"/>
                <a:cs typeface="Open Sauce"/>
                <a:sym typeface="Open Sauce"/>
              </a:rPr>
              <a:t>Scopul acestui proiect este de a oferi o interfață intuitivă şi modulară pentru gestionarea emisiunilor TV şi a posturilor de televiziune: programul încarcă şi salvează automat datele în fişierele text „Program.txt” şi „Channel.txt”, permiţând utilizatorului, prin intermediul unui meniu clar structurat, să adauge, să şteargă, să modifice şi să vizualizeze emisiunile şi canalele, dar şi să genereze rapoarte sumarizate (numărul de emisiuni pe canal, statistici cronologice, durata maximă, minimă şi medie). În acest fel, aplicaţia asigură persistența datelor fără dependenţe externe şi demonstrează bune practici de programare C++ prin organizarea logică în subprograme dedicate fiecărei funcţionalităţi.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B1C"/>
        </a:solidFill>
        <a:effectLst/>
      </p:bgPr>
    </p:bg>
    <p:spTree>
      <p:nvGrpSpPr>
        <p:cNvPr id="1" name=""/>
        <p:cNvGrpSpPr/>
        <p:nvPr/>
      </p:nvGrpSpPr>
      <p:grpSpPr>
        <a:xfrm>
          <a:off x="0" y="0"/>
          <a:ext cx="0" cy="0"/>
          <a:chOff x="0" y="0"/>
          <a:chExt cx="0" cy="0"/>
        </a:xfrm>
      </p:grpSpPr>
      <p:grpSp>
        <p:nvGrpSpPr>
          <p:cNvPr id="2" name="Group 2"/>
          <p:cNvGrpSpPr/>
          <p:nvPr/>
        </p:nvGrpSpPr>
        <p:grpSpPr>
          <a:xfrm>
            <a:off x="404547" y="653346"/>
            <a:ext cx="6370691" cy="3980727"/>
            <a:chOff x="0" y="0"/>
            <a:chExt cx="1602123" cy="1001087"/>
          </a:xfrm>
        </p:grpSpPr>
        <p:sp>
          <p:nvSpPr>
            <p:cNvPr id="3" name="Freeform 3"/>
            <p:cNvSpPr/>
            <p:nvPr/>
          </p:nvSpPr>
          <p:spPr>
            <a:xfrm>
              <a:off x="0" y="0"/>
              <a:ext cx="1602123" cy="1001087"/>
            </a:xfrm>
            <a:custGeom>
              <a:avLst/>
              <a:gdLst/>
              <a:ahLst/>
              <a:cxnLst/>
              <a:rect l="l" t="t" r="r" b="b"/>
              <a:pathLst>
                <a:path w="1602123" h="1001087">
                  <a:moveTo>
                    <a:pt x="52255" y="0"/>
                  </a:moveTo>
                  <a:lnTo>
                    <a:pt x="1549868" y="0"/>
                  </a:lnTo>
                  <a:cubicBezTo>
                    <a:pt x="1578728" y="0"/>
                    <a:pt x="1602123" y="23396"/>
                    <a:pt x="1602123" y="52255"/>
                  </a:cubicBezTo>
                  <a:lnTo>
                    <a:pt x="1602123" y="948831"/>
                  </a:lnTo>
                  <a:cubicBezTo>
                    <a:pt x="1602123" y="962690"/>
                    <a:pt x="1596618" y="975982"/>
                    <a:pt x="1586818" y="985781"/>
                  </a:cubicBezTo>
                  <a:cubicBezTo>
                    <a:pt x="1577018" y="995581"/>
                    <a:pt x="1563727" y="1001087"/>
                    <a:pt x="1549868" y="1001087"/>
                  </a:cubicBezTo>
                  <a:lnTo>
                    <a:pt x="52255" y="1001087"/>
                  </a:lnTo>
                  <a:cubicBezTo>
                    <a:pt x="23396" y="1001087"/>
                    <a:pt x="0" y="977691"/>
                    <a:pt x="0" y="948831"/>
                  </a:cubicBezTo>
                  <a:lnTo>
                    <a:pt x="0" y="52255"/>
                  </a:lnTo>
                  <a:cubicBezTo>
                    <a:pt x="0" y="23396"/>
                    <a:pt x="23396" y="0"/>
                    <a:pt x="52255" y="0"/>
                  </a:cubicBezTo>
                  <a:close/>
                </a:path>
              </a:pathLst>
            </a:custGeom>
            <a:solidFill>
              <a:srgbClr val="D7FC6F"/>
            </a:solidFill>
          </p:spPr>
          <p:txBody>
            <a:bodyPr/>
            <a:lstStyle/>
            <a:p>
              <a:endParaRPr lang="en-US"/>
            </a:p>
          </p:txBody>
        </p:sp>
        <p:sp>
          <p:nvSpPr>
            <p:cNvPr id="4" name="TextBox 4"/>
            <p:cNvSpPr txBox="1"/>
            <p:nvPr/>
          </p:nvSpPr>
          <p:spPr>
            <a:xfrm>
              <a:off x="0" y="-47625"/>
              <a:ext cx="1602123" cy="1048712"/>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7050164" y="653346"/>
            <a:ext cx="10818271" cy="6003811"/>
            <a:chOff x="0" y="0"/>
            <a:chExt cx="2720616" cy="1509859"/>
          </a:xfrm>
        </p:grpSpPr>
        <p:sp>
          <p:nvSpPr>
            <p:cNvPr id="6" name="Freeform 6"/>
            <p:cNvSpPr/>
            <p:nvPr/>
          </p:nvSpPr>
          <p:spPr>
            <a:xfrm>
              <a:off x="0" y="0"/>
              <a:ext cx="2720616" cy="1509859"/>
            </a:xfrm>
            <a:custGeom>
              <a:avLst/>
              <a:gdLst/>
              <a:ahLst/>
              <a:cxnLst/>
              <a:rect l="l" t="t" r="r" b="b"/>
              <a:pathLst>
                <a:path w="2720616" h="1509859">
                  <a:moveTo>
                    <a:pt x="30772" y="0"/>
                  </a:moveTo>
                  <a:lnTo>
                    <a:pt x="2689844" y="0"/>
                  </a:lnTo>
                  <a:cubicBezTo>
                    <a:pt x="2698005" y="0"/>
                    <a:pt x="2705832" y="3242"/>
                    <a:pt x="2711603" y="9013"/>
                  </a:cubicBezTo>
                  <a:cubicBezTo>
                    <a:pt x="2717374" y="14784"/>
                    <a:pt x="2720616" y="22611"/>
                    <a:pt x="2720616" y="30772"/>
                  </a:cubicBezTo>
                  <a:lnTo>
                    <a:pt x="2720616" y="1479087"/>
                  </a:lnTo>
                  <a:cubicBezTo>
                    <a:pt x="2720616" y="1487248"/>
                    <a:pt x="2717374" y="1495075"/>
                    <a:pt x="2711603" y="1500846"/>
                  </a:cubicBezTo>
                  <a:cubicBezTo>
                    <a:pt x="2705832" y="1506617"/>
                    <a:pt x="2698005" y="1509859"/>
                    <a:pt x="2689844" y="1509859"/>
                  </a:cubicBezTo>
                  <a:lnTo>
                    <a:pt x="30772" y="1509859"/>
                  </a:lnTo>
                  <a:cubicBezTo>
                    <a:pt x="22611" y="1509859"/>
                    <a:pt x="14784" y="1506617"/>
                    <a:pt x="9013" y="1500846"/>
                  </a:cubicBezTo>
                  <a:cubicBezTo>
                    <a:pt x="3242" y="1495075"/>
                    <a:pt x="0" y="1487248"/>
                    <a:pt x="0" y="1479087"/>
                  </a:cubicBezTo>
                  <a:lnTo>
                    <a:pt x="0" y="30772"/>
                  </a:lnTo>
                  <a:cubicBezTo>
                    <a:pt x="0" y="22611"/>
                    <a:pt x="3242" y="14784"/>
                    <a:pt x="9013" y="9013"/>
                  </a:cubicBezTo>
                  <a:cubicBezTo>
                    <a:pt x="14784" y="3242"/>
                    <a:pt x="22611" y="0"/>
                    <a:pt x="30772" y="0"/>
                  </a:cubicBezTo>
                  <a:close/>
                </a:path>
              </a:pathLst>
            </a:custGeom>
            <a:solidFill>
              <a:srgbClr val="555555"/>
            </a:solidFill>
          </p:spPr>
          <p:txBody>
            <a:bodyPr/>
            <a:lstStyle/>
            <a:p>
              <a:endParaRPr lang="en-US"/>
            </a:p>
          </p:txBody>
        </p:sp>
        <p:sp>
          <p:nvSpPr>
            <p:cNvPr id="7" name="TextBox 7"/>
            <p:cNvSpPr txBox="1"/>
            <p:nvPr/>
          </p:nvSpPr>
          <p:spPr>
            <a:xfrm>
              <a:off x="0" y="-47625"/>
              <a:ext cx="2720616" cy="155748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404547" y="4868507"/>
            <a:ext cx="6370691" cy="4753728"/>
            <a:chOff x="0" y="0"/>
            <a:chExt cx="942425" cy="703226"/>
          </a:xfrm>
        </p:grpSpPr>
        <p:sp>
          <p:nvSpPr>
            <p:cNvPr id="9" name="Freeform 9"/>
            <p:cNvSpPr/>
            <p:nvPr/>
          </p:nvSpPr>
          <p:spPr>
            <a:xfrm>
              <a:off x="0" y="0"/>
              <a:ext cx="942425" cy="703226"/>
            </a:xfrm>
            <a:custGeom>
              <a:avLst/>
              <a:gdLst/>
              <a:ahLst/>
              <a:cxnLst/>
              <a:rect l="l" t="t" r="r" b="b"/>
              <a:pathLst>
                <a:path w="942425" h="703226">
                  <a:moveTo>
                    <a:pt x="47394" y="0"/>
                  </a:moveTo>
                  <a:lnTo>
                    <a:pt x="895031" y="0"/>
                  </a:lnTo>
                  <a:cubicBezTo>
                    <a:pt x="921206" y="0"/>
                    <a:pt x="942425" y="21219"/>
                    <a:pt x="942425" y="47394"/>
                  </a:cubicBezTo>
                  <a:lnTo>
                    <a:pt x="942425" y="655831"/>
                  </a:lnTo>
                  <a:cubicBezTo>
                    <a:pt x="942425" y="682007"/>
                    <a:pt x="921206" y="703226"/>
                    <a:pt x="895031" y="703226"/>
                  </a:cubicBezTo>
                  <a:lnTo>
                    <a:pt x="47394" y="703226"/>
                  </a:lnTo>
                  <a:cubicBezTo>
                    <a:pt x="21219" y="703226"/>
                    <a:pt x="0" y="682007"/>
                    <a:pt x="0" y="655831"/>
                  </a:cubicBezTo>
                  <a:lnTo>
                    <a:pt x="0" y="47394"/>
                  </a:lnTo>
                  <a:cubicBezTo>
                    <a:pt x="0" y="21219"/>
                    <a:pt x="21219" y="0"/>
                    <a:pt x="47394" y="0"/>
                  </a:cubicBezTo>
                  <a:close/>
                </a:path>
              </a:pathLst>
            </a:custGeom>
            <a:blipFill>
              <a:blip r:embed="rId2"/>
              <a:stretch>
                <a:fillRect t="-1907" b="-1907"/>
              </a:stretch>
            </a:blipFill>
          </p:spPr>
          <p:txBody>
            <a:bodyPr/>
            <a:lstStyle/>
            <a:p>
              <a:endParaRPr lang="en-US"/>
            </a:p>
          </p:txBody>
        </p:sp>
      </p:grpSp>
      <p:grpSp>
        <p:nvGrpSpPr>
          <p:cNvPr id="10" name="Group 10"/>
          <p:cNvGrpSpPr/>
          <p:nvPr/>
        </p:nvGrpSpPr>
        <p:grpSpPr>
          <a:xfrm>
            <a:off x="7050164" y="6881436"/>
            <a:ext cx="10818271" cy="2740799"/>
            <a:chOff x="0" y="0"/>
            <a:chExt cx="1600362" cy="405450"/>
          </a:xfrm>
        </p:grpSpPr>
        <p:sp>
          <p:nvSpPr>
            <p:cNvPr id="11" name="Freeform 11"/>
            <p:cNvSpPr/>
            <p:nvPr/>
          </p:nvSpPr>
          <p:spPr>
            <a:xfrm>
              <a:off x="0" y="0"/>
              <a:ext cx="1600362" cy="405450"/>
            </a:xfrm>
            <a:custGeom>
              <a:avLst/>
              <a:gdLst/>
              <a:ahLst/>
              <a:cxnLst/>
              <a:rect l="l" t="t" r="r" b="b"/>
              <a:pathLst>
                <a:path w="1600362" h="405450">
                  <a:moveTo>
                    <a:pt x="27910" y="0"/>
                  </a:moveTo>
                  <a:lnTo>
                    <a:pt x="1572453" y="0"/>
                  </a:lnTo>
                  <a:cubicBezTo>
                    <a:pt x="1579855" y="0"/>
                    <a:pt x="1586954" y="2940"/>
                    <a:pt x="1592188" y="8175"/>
                  </a:cubicBezTo>
                  <a:cubicBezTo>
                    <a:pt x="1597422" y="13409"/>
                    <a:pt x="1600362" y="20508"/>
                    <a:pt x="1600362" y="27910"/>
                  </a:cubicBezTo>
                  <a:lnTo>
                    <a:pt x="1600362" y="377541"/>
                  </a:lnTo>
                  <a:cubicBezTo>
                    <a:pt x="1600362" y="392955"/>
                    <a:pt x="1587867" y="405450"/>
                    <a:pt x="1572453" y="405450"/>
                  </a:cubicBezTo>
                  <a:lnTo>
                    <a:pt x="27910" y="405450"/>
                  </a:lnTo>
                  <a:cubicBezTo>
                    <a:pt x="12496" y="405450"/>
                    <a:pt x="0" y="392955"/>
                    <a:pt x="0" y="377541"/>
                  </a:cubicBezTo>
                  <a:lnTo>
                    <a:pt x="0" y="27910"/>
                  </a:lnTo>
                  <a:cubicBezTo>
                    <a:pt x="0" y="12496"/>
                    <a:pt x="12496" y="0"/>
                    <a:pt x="27910" y="0"/>
                  </a:cubicBezTo>
                  <a:close/>
                </a:path>
              </a:pathLst>
            </a:custGeom>
            <a:blipFill>
              <a:blip r:embed="rId3"/>
              <a:stretch>
                <a:fillRect t="-198025" b="-267282"/>
              </a:stretch>
            </a:blipFill>
          </p:spPr>
          <p:txBody>
            <a:bodyPr/>
            <a:lstStyle/>
            <a:p>
              <a:endParaRPr lang="en-US"/>
            </a:p>
          </p:txBody>
        </p:sp>
      </p:grpSp>
      <p:sp>
        <p:nvSpPr>
          <p:cNvPr id="12" name="TextBox 12"/>
          <p:cNvSpPr txBox="1"/>
          <p:nvPr/>
        </p:nvSpPr>
        <p:spPr>
          <a:xfrm>
            <a:off x="742308" y="1686486"/>
            <a:ext cx="5695168" cy="2019222"/>
          </a:xfrm>
          <a:prstGeom prst="rect">
            <a:avLst/>
          </a:prstGeom>
        </p:spPr>
        <p:txBody>
          <a:bodyPr lIns="0" tIns="0" rIns="0" bIns="0" rtlCol="0" anchor="t">
            <a:spAutoFit/>
          </a:bodyPr>
          <a:lstStyle/>
          <a:p>
            <a:pPr algn="l">
              <a:lnSpc>
                <a:spcPts val="7870"/>
              </a:lnSpc>
            </a:pPr>
            <a:r>
              <a:rPr lang="en-US" sz="7495" b="1" spc="-359">
                <a:solidFill>
                  <a:srgbClr val="000000"/>
                </a:solidFill>
                <a:latin typeface="Open Sauce Bold"/>
                <a:ea typeface="Open Sauce Bold"/>
                <a:cs typeface="Open Sauce Bold"/>
                <a:sym typeface="Open Sauce Bold"/>
              </a:rPr>
              <a:t>Funcționarea programului</a:t>
            </a:r>
          </a:p>
        </p:txBody>
      </p:sp>
      <p:sp>
        <p:nvSpPr>
          <p:cNvPr id="13" name="TextBox 13"/>
          <p:cNvSpPr txBox="1"/>
          <p:nvPr/>
        </p:nvSpPr>
        <p:spPr>
          <a:xfrm>
            <a:off x="7550556" y="923925"/>
            <a:ext cx="10021990" cy="5346192"/>
          </a:xfrm>
          <a:prstGeom prst="rect">
            <a:avLst/>
          </a:prstGeom>
        </p:spPr>
        <p:txBody>
          <a:bodyPr lIns="0" tIns="0" rIns="0" bIns="0" rtlCol="0" anchor="t">
            <a:spAutoFit/>
          </a:bodyPr>
          <a:lstStyle/>
          <a:p>
            <a:pPr algn="l">
              <a:lnSpc>
                <a:spcPts val="3549"/>
              </a:lnSpc>
            </a:pPr>
            <a:r>
              <a:rPr lang="en-US" sz="2100">
                <a:solidFill>
                  <a:srgbClr val="FFFFFF"/>
                </a:solidFill>
                <a:latin typeface="Open Sauce"/>
                <a:ea typeface="Open Sauce"/>
                <a:cs typeface="Open Sauce"/>
                <a:sym typeface="Open Sauce"/>
              </a:rPr>
              <a:t>În imagine veți observa meniul principal al aplicației, organizat pe opțiuni numerotate de la 1 la 14. La pornire, programul încarcă listele de emisiuni și canale din fișierele text; dacă fișierele nu există, le creează automat. Utilizatorul navighează prin meniuri pentru a afișa toate emisiunile sau canalele, a adăuga intrări noi, a șterge ori modifica date existente. Fiecare comandă declanșează un subprogram dedicat, responsabil pentru validarea datelor și actualizarea fișierelor pe disc. De exemplu, opțiunea „9. Make a Broadcast Summary” parcurge toate emisiunile și calculează numărul de programe difuzate de fiecare canal, generând fișierul „BroadcastSummary.txt” (vedeți Imaginea 2). Operațiunile de sortare cronologică sau calcul statistic (durata maximă/minimă, durata medie) sunt implementate modular, pentru a păstra codul clar și ușor de întreținut.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B1C"/>
        </a:solidFill>
        <a:effectLst/>
      </p:bgPr>
    </p:bg>
    <p:spTree>
      <p:nvGrpSpPr>
        <p:cNvPr id="1" name=""/>
        <p:cNvGrpSpPr/>
        <p:nvPr/>
      </p:nvGrpSpPr>
      <p:grpSpPr>
        <a:xfrm>
          <a:off x="0" y="0"/>
          <a:ext cx="0" cy="0"/>
          <a:chOff x="0" y="0"/>
          <a:chExt cx="0" cy="0"/>
        </a:xfrm>
      </p:grpSpPr>
      <p:grpSp>
        <p:nvGrpSpPr>
          <p:cNvPr id="2" name="Group 2"/>
          <p:cNvGrpSpPr/>
          <p:nvPr/>
        </p:nvGrpSpPr>
        <p:grpSpPr>
          <a:xfrm>
            <a:off x="5822688" y="2895870"/>
            <a:ext cx="1037411" cy="1057768"/>
            <a:chOff x="0" y="0"/>
            <a:chExt cx="260892" cy="266011"/>
          </a:xfrm>
        </p:grpSpPr>
        <p:sp>
          <p:nvSpPr>
            <p:cNvPr id="3" name="Freeform 3"/>
            <p:cNvSpPr/>
            <p:nvPr/>
          </p:nvSpPr>
          <p:spPr>
            <a:xfrm>
              <a:off x="0" y="0"/>
              <a:ext cx="260892" cy="266011"/>
            </a:xfrm>
            <a:custGeom>
              <a:avLst/>
              <a:gdLst/>
              <a:ahLst/>
              <a:cxnLst/>
              <a:rect l="l" t="t" r="r" b="b"/>
              <a:pathLst>
                <a:path w="260892" h="266011">
                  <a:moveTo>
                    <a:pt x="130446" y="0"/>
                  </a:moveTo>
                  <a:lnTo>
                    <a:pt x="130446" y="0"/>
                  </a:lnTo>
                  <a:cubicBezTo>
                    <a:pt x="165042" y="0"/>
                    <a:pt x="198222" y="13743"/>
                    <a:pt x="222685" y="38207"/>
                  </a:cubicBezTo>
                  <a:cubicBezTo>
                    <a:pt x="247148" y="62670"/>
                    <a:pt x="260892" y="95849"/>
                    <a:pt x="260892" y="130446"/>
                  </a:cubicBezTo>
                  <a:lnTo>
                    <a:pt x="260892" y="135565"/>
                  </a:lnTo>
                  <a:cubicBezTo>
                    <a:pt x="260892" y="207608"/>
                    <a:pt x="202489" y="266011"/>
                    <a:pt x="130446" y="266011"/>
                  </a:cubicBezTo>
                  <a:lnTo>
                    <a:pt x="130446" y="266011"/>
                  </a:lnTo>
                  <a:cubicBezTo>
                    <a:pt x="95849" y="266011"/>
                    <a:pt x="62670" y="252268"/>
                    <a:pt x="38207" y="227804"/>
                  </a:cubicBezTo>
                  <a:cubicBezTo>
                    <a:pt x="13743" y="203341"/>
                    <a:pt x="0" y="170162"/>
                    <a:pt x="0" y="135565"/>
                  </a:cubicBezTo>
                  <a:lnTo>
                    <a:pt x="0" y="130446"/>
                  </a:lnTo>
                  <a:cubicBezTo>
                    <a:pt x="0" y="58403"/>
                    <a:pt x="58403" y="0"/>
                    <a:pt x="130446" y="0"/>
                  </a:cubicBezTo>
                  <a:close/>
                </a:path>
              </a:pathLst>
            </a:custGeom>
            <a:solidFill>
              <a:srgbClr val="555555"/>
            </a:solidFill>
          </p:spPr>
          <p:txBody>
            <a:bodyPr/>
            <a:lstStyle/>
            <a:p>
              <a:endParaRPr lang="en-US"/>
            </a:p>
          </p:txBody>
        </p:sp>
        <p:sp>
          <p:nvSpPr>
            <p:cNvPr id="4" name="TextBox 4"/>
            <p:cNvSpPr txBox="1"/>
            <p:nvPr/>
          </p:nvSpPr>
          <p:spPr>
            <a:xfrm>
              <a:off x="0" y="-47625"/>
              <a:ext cx="260892" cy="313636"/>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394291" y="653346"/>
            <a:ext cx="5428396" cy="2299285"/>
            <a:chOff x="0" y="0"/>
            <a:chExt cx="1365152" cy="578232"/>
          </a:xfrm>
        </p:grpSpPr>
        <p:sp>
          <p:nvSpPr>
            <p:cNvPr id="6" name="Freeform 6"/>
            <p:cNvSpPr/>
            <p:nvPr/>
          </p:nvSpPr>
          <p:spPr>
            <a:xfrm>
              <a:off x="0" y="0"/>
              <a:ext cx="1365152" cy="578232"/>
            </a:xfrm>
            <a:custGeom>
              <a:avLst/>
              <a:gdLst/>
              <a:ahLst/>
              <a:cxnLst/>
              <a:rect l="l" t="t" r="r" b="b"/>
              <a:pathLst>
                <a:path w="1365152" h="578232">
                  <a:moveTo>
                    <a:pt x="61326" y="0"/>
                  </a:moveTo>
                  <a:lnTo>
                    <a:pt x="1303826" y="0"/>
                  </a:lnTo>
                  <a:cubicBezTo>
                    <a:pt x="1337695" y="0"/>
                    <a:pt x="1365152" y="27457"/>
                    <a:pt x="1365152" y="61326"/>
                  </a:cubicBezTo>
                  <a:lnTo>
                    <a:pt x="1365152" y="516906"/>
                  </a:lnTo>
                  <a:cubicBezTo>
                    <a:pt x="1365152" y="533171"/>
                    <a:pt x="1358691" y="548769"/>
                    <a:pt x="1347190" y="560270"/>
                  </a:cubicBezTo>
                  <a:cubicBezTo>
                    <a:pt x="1335689" y="571771"/>
                    <a:pt x="1320090" y="578232"/>
                    <a:pt x="1303826" y="578232"/>
                  </a:cubicBezTo>
                  <a:lnTo>
                    <a:pt x="61326" y="578232"/>
                  </a:lnTo>
                  <a:cubicBezTo>
                    <a:pt x="45061" y="578232"/>
                    <a:pt x="29463" y="571771"/>
                    <a:pt x="17962" y="560270"/>
                  </a:cubicBezTo>
                  <a:cubicBezTo>
                    <a:pt x="6461" y="548769"/>
                    <a:pt x="0" y="533171"/>
                    <a:pt x="0" y="516906"/>
                  </a:cubicBezTo>
                  <a:lnTo>
                    <a:pt x="0" y="61326"/>
                  </a:lnTo>
                  <a:cubicBezTo>
                    <a:pt x="0" y="45061"/>
                    <a:pt x="6461" y="29463"/>
                    <a:pt x="17962" y="17962"/>
                  </a:cubicBezTo>
                  <a:cubicBezTo>
                    <a:pt x="29463" y="6461"/>
                    <a:pt x="45061" y="0"/>
                    <a:pt x="61326" y="0"/>
                  </a:cubicBezTo>
                  <a:close/>
                </a:path>
              </a:pathLst>
            </a:custGeom>
            <a:solidFill>
              <a:srgbClr val="9C75FF"/>
            </a:solidFill>
          </p:spPr>
          <p:txBody>
            <a:bodyPr/>
            <a:lstStyle/>
            <a:p>
              <a:endParaRPr lang="en-US"/>
            </a:p>
          </p:txBody>
        </p:sp>
        <p:sp>
          <p:nvSpPr>
            <p:cNvPr id="7" name="TextBox 7"/>
            <p:cNvSpPr txBox="1"/>
            <p:nvPr/>
          </p:nvSpPr>
          <p:spPr>
            <a:xfrm>
              <a:off x="0" y="-47625"/>
              <a:ext cx="1365152" cy="625857"/>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394291" y="3256792"/>
            <a:ext cx="6291946" cy="6001508"/>
            <a:chOff x="0" y="0"/>
            <a:chExt cx="1582320" cy="1509280"/>
          </a:xfrm>
        </p:grpSpPr>
        <p:sp>
          <p:nvSpPr>
            <p:cNvPr id="9" name="Freeform 9"/>
            <p:cNvSpPr/>
            <p:nvPr/>
          </p:nvSpPr>
          <p:spPr>
            <a:xfrm>
              <a:off x="0" y="0"/>
              <a:ext cx="1582320" cy="1509280"/>
            </a:xfrm>
            <a:custGeom>
              <a:avLst/>
              <a:gdLst/>
              <a:ahLst/>
              <a:cxnLst/>
              <a:rect l="l" t="t" r="r" b="b"/>
              <a:pathLst>
                <a:path w="1582320" h="1509280">
                  <a:moveTo>
                    <a:pt x="52909" y="0"/>
                  </a:moveTo>
                  <a:lnTo>
                    <a:pt x="1529411" y="0"/>
                  </a:lnTo>
                  <a:cubicBezTo>
                    <a:pt x="1543443" y="0"/>
                    <a:pt x="1556901" y="5574"/>
                    <a:pt x="1566823" y="15497"/>
                  </a:cubicBezTo>
                  <a:cubicBezTo>
                    <a:pt x="1576746" y="25419"/>
                    <a:pt x="1582320" y="38877"/>
                    <a:pt x="1582320" y="52909"/>
                  </a:cubicBezTo>
                  <a:lnTo>
                    <a:pt x="1582320" y="1456371"/>
                  </a:lnTo>
                  <a:cubicBezTo>
                    <a:pt x="1582320" y="1485592"/>
                    <a:pt x="1558632" y="1509280"/>
                    <a:pt x="1529411" y="1509280"/>
                  </a:cubicBezTo>
                  <a:lnTo>
                    <a:pt x="52909" y="1509280"/>
                  </a:lnTo>
                  <a:cubicBezTo>
                    <a:pt x="38877" y="1509280"/>
                    <a:pt x="25419" y="1503706"/>
                    <a:pt x="15497" y="1493783"/>
                  </a:cubicBezTo>
                  <a:cubicBezTo>
                    <a:pt x="5574" y="1483861"/>
                    <a:pt x="0" y="1470403"/>
                    <a:pt x="0" y="1456371"/>
                  </a:cubicBezTo>
                  <a:lnTo>
                    <a:pt x="0" y="52909"/>
                  </a:lnTo>
                  <a:cubicBezTo>
                    <a:pt x="0" y="23688"/>
                    <a:pt x="23688" y="0"/>
                    <a:pt x="52909" y="0"/>
                  </a:cubicBezTo>
                  <a:close/>
                </a:path>
              </a:pathLst>
            </a:custGeom>
            <a:solidFill>
              <a:srgbClr val="555555"/>
            </a:solidFill>
          </p:spPr>
          <p:txBody>
            <a:bodyPr/>
            <a:lstStyle/>
            <a:p>
              <a:endParaRPr lang="en-US"/>
            </a:p>
          </p:txBody>
        </p:sp>
        <p:sp>
          <p:nvSpPr>
            <p:cNvPr id="10" name="TextBox 10"/>
            <p:cNvSpPr txBox="1"/>
            <p:nvPr/>
          </p:nvSpPr>
          <p:spPr>
            <a:xfrm>
              <a:off x="0" y="-47625"/>
              <a:ext cx="1582320" cy="155690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6107281" y="615246"/>
            <a:ext cx="6965426" cy="8643054"/>
            <a:chOff x="0" y="0"/>
            <a:chExt cx="1751689" cy="2173585"/>
          </a:xfrm>
        </p:grpSpPr>
        <p:sp>
          <p:nvSpPr>
            <p:cNvPr id="12" name="Freeform 12"/>
            <p:cNvSpPr/>
            <p:nvPr/>
          </p:nvSpPr>
          <p:spPr>
            <a:xfrm>
              <a:off x="0" y="0"/>
              <a:ext cx="1751689" cy="2173585"/>
            </a:xfrm>
            <a:custGeom>
              <a:avLst/>
              <a:gdLst/>
              <a:ahLst/>
              <a:cxnLst/>
              <a:rect l="l" t="t" r="r" b="b"/>
              <a:pathLst>
                <a:path w="1751689" h="2173585">
                  <a:moveTo>
                    <a:pt x="47794" y="0"/>
                  </a:moveTo>
                  <a:lnTo>
                    <a:pt x="1703896" y="0"/>
                  </a:lnTo>
                  <a:cubicBezTo>
                    <a:pt x="1730291" y="0"/>
                    <a:pt x="1751689" y="21398"/>
                    <a:pt x="1751689" y="47794"/>
                  </a:cubicBezTo>
                  <a:lnTo>
                    <a:pt x="1751689" y="2125791"/>
                  </a:lnTo>
                  <a:cubicBezTo>
                    <a:pt x="1751689" y="2138467"/>
                    <a:pt x="1746654" y="2150624"/>
                    <a:pt x="1737691" y="2159587"/>
                  </a:cubicBezTo>
                  <a:cubicBezTo>
                    <a:pt x="1728728" y="2168550"/>
                    <a:pt x="1716571" y="2173585"/>
                    <a:pt x="1703896" y="2173585"/>
                  </a:cubicBezTo>
                  <a:lnTo>
                    <a:pt x="47794" y="2173585"/>
                  </a:lnTo>
                  <a:cubicBezTo>
                    <a:pt x="35118" y="2173585"/>
                    <a:pt x="22961" y="2168550"/>
                    <a:pt x="13998" y="2159587"/>
                  </a:cubicBezTo>
                  <a:cubicBezTo>
                    <a:pt x="5035" y="2150624"/>
                    <a:pt x="0" y="2138467"/>
                    <a:pt x="0" y="2125791"/>
                  </a:cubicBezTo>
                  <a:lnTo>
                    <a:pt x="0" y="47794"/>
                  </a:lnTo>
                  <a:cubicBezTo>
                    <a:pt x="0" y="35118"/>
                    <a:pt x="5035" y="22961"/>
                    <a:pt x="13998" y="13998"/>
                  </a:cubicBezTo>
                  <a:cubicBezTo>
                    <a:pt x="22961" y="5035"/>
                    <a:pt x="35118" y="0"/>
                    <a:pt x="47794" y="0"/>
                  </a:cubicBezTo>
                  <a:close/>
                </a:path>
              </a:pathLst>
            </a:custGeom>
            <a:solidFill>
              <a:srgbClr val="555555"/>
            </a:solidFill>
          </p:spPr>
          <p:txBody>
            <a:bodyPr/>
            <a:lstStyle/>
            <a:p>
              <a:endParaRPr lang="en-US"/>
            </a:p>
          </p:txBody>
        </p:sp>
        <p:sp>
          <p:nvSpPr>
            <p:cNvPr id="13" name="TextBox 13"/>
            <p:cNvSpPr txBox="1"/>
            <p:nvPr/>
          </p:nvSpPr>
          <p:spPr>
            <a:xfrm>
              <a:off x="0" y="-47625"/>
              <a:ext cx="1751689" cy="2221210"/>
            </a:xfrm>
            <a:prstGeom prst="rect">
              <a:avLst/>
            </a:prstGeom>
          </p:spPr>
          <p:txBody>
            <a:bodyPr lIns="50800" tIns="50800" rIns="50800" bIns="50800" rtlCol="0" anchor="ctr"/>
            <a:lstStyle/>
            <a:p>
              <a:pPr algn="ctr">
                <a:lnSpc>
                  <a:spcPts val="2800"/>
                </a:lnSpc>
              </a:pPr>
              <a:endParaRPr/>
            </a:p>
          </p:txBody>
        </p:sp>
      </p:grpSp>
      <p:grpSp>
        <p:nvGrpSpPr>
          <p:cNvPr id="14" name="Group 14"/>
          <p:cNvGrpSpPr>
            <a:grpSpLocks noChangeAspect="1"/>
          </p:cNvGrpSpPr>
          <p:nvPr/>
        </p:nvGrpSpPr>
        <p:grpSpPr>
          <a:xfrm>
            <a:off x="13334644" y="662871"/>
            <a:ext cx="4538553" cy="8980307"/>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31263" r="-31263"/>
              </a:stretch>
            </a:blipFill>
          </p:spPr>
          <p:txBody>
            <a:bodyPr/>
            <a:lstStyle/>
            <a:p>
              <a:endParaRPr lang="en-US"/>
            </a:p>
          </p:txBody>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24" name="TextBox 24"/>
          <p:cNvSpPr txBox="1"/>
          <p:nvPr/>
        </p:nvSpPr>
        <p:spPr>
          <a:xfrm>
            <a:off x="567676" y="1262637"/>
            <a:ext cx="5081627" cy="1204529"/>
          </a:xfrm>
          <a:prstGeom prst="rect">
            <a:avLst/>
          </a:prstGeom>
        </p:spPr>
        <p:txBody>
          <a:bodyPr lIns="0" tIns="0" rIns="0" bIns="0" rtlCol="0" anchor="t">
            <a:spAutoFit/>
          </a:bodyPr>
          <a:lstStyle/>
          <a:p>
            <a:pPr algn="l">
              <a:lnSpc>
                <a:spcPts val="9166"/>
              </a:lnSpc>
            </a:pPr>
            <a:r>
              <a:rPr lang="en-US" sz="8729" b="1" spc="-419">
                <a:solidFill>
                  <a:srgbClr val="FFFFFF"/>
                </a:solidFill>
                <a:latin typeface="Open Sauce Bold"/>
                <a:ea typeface="Open Sauce Bold"/>
                <a:cs typeface="Open Sauce Bold"/>
                <a:sym typeface="Open Sauce Bold"/>
              </a:rPr>
              <a:t>Concluzie</a:t>
            </a:r>
          </a:p>
        </p:txBody>
      </p:sp>
      <p:sp>
        <p:nvSpPr>
          <p:cNvPr id="25" name="TextBox 25"/>
          <p:cNvSpPr txBox="1"/>
          <p:nvPr/>
        </p:nvSpPr>
        <p:spPr>
          <a:xfrm>
            <a:off x="6480492" y="1014987"/>
            <a:ext cx="6268515" cy="2241805"/>
          </a:xfrm>
          <a:prstGeom prst="rect">
            <a:avLst/>
          </a:prstGeom>
        </p:spPr>
        <p:txBody>
          <a:bodyPr lIns="0" tIns="0" rIns="0" bIns="0" rtlCol="0" anchor="t">
            <a:spAutoFit/>
          </a:bodyPr>
          <a:lstStyle/>
          <a:p>
            <a:pPr algn="l">
              <a:lnSpc>
                <a:spcPts val="4562"/>
              </a:lnSpc>
            </a:pPr>
            <a:r>
              <a:rPr lang="en-US" sz="2699">
                <a:solidFill>
                  <a:srgbClr val="FFFFFF"/>
                </a:solidFill>
                <a:latin typeface="Open Sauce"/>
                <a:ea typeface="Open Sauce"/>
                <a:cs typeface="Open Sauce"/>
                <a:sym typeface="Open Sauce"/>
              </a:rPr>
              <a:t>Aplicația asigură o gestiune completă și flexibilă a datelor TV, combinând interfața prietenoasă bazată pe meniu cu funcționalități avansate de </a:t>
            </a:r>
          </a:p>
        </p:txBody>
      </p:sp>
      <p:sp>
        <p:nvSpPr>
          <p:cNvPr id="26" name="TextBox 26"/>
          <p:cNvSpPr txBox="1"/>
          <p:nvPr/>
        </p:nvSpPr>
        <p:spPr>
          <a:xfrm>
            <a:off x="1028700" y="3300929"/>
            <a:ext cx="11720308" cy="5099305"/>
          </a:xfrm>
          <a:prstGeom prst="rect">
            <a:avLst/>
          </a:prstGeom>
        </p:spPr>
        <p:txBody>
          <a:bodyPr lIns="0" tIns="0" rIns="0" bIns="0" rtlCol="0" anchor="t">
            <a:spAutoFit/>
          </a:bodyPr>
          <a:lstStyle/>
          <a:p>
            <a:pPr algn="l">
              <a:lnSpc>
                <a:spcPts val="4562"/>
              </a:lnSpc>
            </a:pPr>
            <a:r>
              <a:rPr lang="en-US" sz="2699">
                <a:solidFill>
                  <a:srgbClr val="FFFFFF"/>
                </a:solidFill>
                <a:latin typeface="Open Sauce"/>
                <a:ea typeface="Open Sauce"/>
                <a:cs typeface="Open Sauce"/>
                <a:sym typeface="Open Sauce"/>
              </a:rPr>
              <a:t>procesare și raportare. Modularizarea codului facilitează extinderea și întreținerea, permițând adăugarea rapidă de noi opțiuni. Persistența datelor prin fișiere text garantează portabilitate și simplitate în instalare, fără dependențe externe. Prin utilizarea unor funcții dedicate pentru fiecare operație (afișare, adăugare, ștergere, editare, generare de statistici), proiectul demonstrează bune practici de programare C++ orientată spre reutilizare și claritate. În ansamblu, soluția oferă un instrument robust, ușor de adaptat, care răspunde cerințelor de management al programelor TV.</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B1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081727" cy="2069608"/>
          </a:xfrm>
        </p:grpSpPr>
        <p:sp>
          <p:nvSpPr>
            <p:cNvPr id="3" name="Freeform 3"/>
            <p:cNvSpPr/>
            <p:nvPr/>
          </p:nvSpPr>
          <p:spPr>
            <a:xfrm>
              <a:off x="0" y="0"/>
              <a:ext cx="4081727" cy="2069608"/>
            </a:xfrm>
            <a:custGeom>
              <a:avLst/>
              <a:gdLst/>
              <a:ahLst/>
              <a:cxnLst/>
              <a:rect l="l" t="t" r="r" b="b"/>
              <a:pathLst>
                <a:path w="4081727" h="2069608">
                  <a:moveTo>
                    <a:pt x="20511" y="0"/>
                  </a:moveTo>
                  <a:lnTo>
                    <a:pt x="4061216" y="0"/>
                  </a:lnTo>
                  <a:cubicBezTo>
                    <a:pt x="4066656" y="0"/>
                    <a:pt x="4071873" y="2161"/>
                    <a:pt x="4075720" y="6007"/>
                  </a:cubicBezTo>
                  <a:cubicBezTo>
                    <a:pt x="4079566" y="9854"/>
                    <a:pt x="4081727" y="15071"/>
                    <a:pt x="4081727" y="20511"/>
                  </a:cubicBezTo>
                  <a:lnTo>
                    <a:pt x="4081727" y="2049097"/>
                  </a:lnTo>
                  <a:cubicBezTo>
                    <a:pt x="4081727" y="2054537"/>
                    <a:pt x="4079566" y="2059754"/>
                    <a:pt x="4075720" y="2063601"/>
                  </a:cubicBezTo>
                  <a:cubicBezTo>
                    <a:pt x="4071873" y="2067447"/>
                    <a:pt x="4066656" y="2069608"/>
                    <a:pt x="4061216" y="2069608"/>
                  </a:cubicBezTo>
                  <a:lnTo>
                    <a:pt x="20511" y="2069608"/>
                  </a:lnTo>
                  <a:cubicBezTo>
                    <a:pt x="15071" y="2069608"/>
                    <a:pt x="9854" y="2067447"/>
                    <a:pt x="6007" y="2063601"/>
                  </a:cubicBezTo>
                  <a:cubicBezTo>
                    <a:pt x="2161" y="2059754"/>
                    <a:pt x="0" y="2054537"/>
                    <a:pt x="0" y="2049097"/>
                  </a:cubicBezTo>
                  <a:lnTo>
                    <a:pt x="0" y="20511"/>
                  </a:lnTo>
                  <a:cubicBezTo>
                    <a:pt x="0" y="15071"/>
                    <a:pt x="2161" y="9854"/>
                    <a:pt x="6007" y="6007"/>
                  </a:cubicBezTo>
                  <a:cubicBezTo>
                    <a:pt x="9854" y="2161"/>
                    <a:pt x="15071" y="0"/>
                    <a:pt x="20511" y="0"/>
                  </a:cubicBezTo>
                  <a:close/>
                </a:path>
              </a:pathLst>
            </a:custGeom>
            <a:solidFill>
              <a:srgbClr val="555555"/>
            </a:solidFill>
          </p:spPr>
          <p:txBody>
            <a:bodyPr/>
            <a:lstStyle/>
            <a:p>
              <a:endParaRPr lang="en-US"/>
            </a:p>
          </p:txBody>
        </p:sp>
        <p:sp>
          <p:nvSpPr>
            <p:cNvPr id="4" name="TextBox 4"/>
            <p:cNvSpPr txBox="1"/>
            <p:nvPr/>
          </p:nvSpPr>
          <p:spPr>
            <a:xfrm>
              <a:off x="0" y="-47625"/>
              <a:ext cx="4081727" cy="2117233"/>
            </a:xfrm>
            <a:prstGeom prst="rect">
              <a:avLst/>
            </a:prstGeom>
          </p:spPr>
          <p:txBody>
            <a:bodyPr lIns="50800" tIns="50800" rIns="50800" bIns="50800" rtlCol="0" anchor="ctr"/>
            <a:lstStyle/>
            <a:p>
              <a:pPr algn="ctr">
                <a:lnSpc>
                  <a:spcPts val="2800"/>
                </a:lnSpc>
              </a:pPr>
              <a:endParaRPr/>
            </a:p>
          </p:txBody>
        </p:sp>
      </p:grpSp>
      <p:sp>
        <p:nvSpPr>
          <p:cNvPr id="5" name="TextBox 5"/>
          <p:cNvSpPr txBox="1"/>
          <p:nvPr/>
        </p:nvSpPr>
        <p:spPr>
          <a:xfrm>
            <a:off x="2747895" y="2817140"/>
            <a:ext cx="12792210" cy="2642497"/>
          </a:xfrm>
          <a:prstGeom prst="rect">
            <a:avLst/>
          </a:prstGeom>
        </p:spPr>
        <p:txBody>
          <a:bodyPr lIns="0" tIns="0" rIns="0" bIns="0" rtlCol="0" anchor="t">
            <a:spAutoFit/>
          </a:bodyPr>
          <a:lstStyle/>
          <a:p>
            <a:pPr algn="l">
              <a:lnSpc>
                <a:spcPts val="20287"/>
              </a:lnSpc>
            </a:pPr>
            <a:r>
              <a:rPr lang="en-US" sz="19321" b="1" spc="-927">
                <a:solidFill>
                  <a:srgbClr val="D7FC6F"/>
                </a:solidFill>
                <a:latin typeface="Open Sauce Bold"/>
                <a:ea typeface="Open Sauce Bold"/>
                <a:cs typeface="Open Sauce Bold"/>
                <a:sym typeface="Open Sauce Bold"/>
              </a:rPr>
              <a:t>Mulțumesc</a:t>
            </a:r>
          </a:p>
        </p:txBody>
      </p:sp>
      <p:sp>
        <p:nvSpPr>
          <p:cNvPr id="6" name="TextBox 6"/>
          <p:cNvSpPr txBox="1"/>
          <p:nvPr/>
        </p:nvSpPr>
        <p:spPr>
          <a:xfrm>
            <a:off x="3317287" y="5741347"/>
            <a:ext cx="11653426" cy="1585627"/>
          </a:xfrm>
          <a:prstGeom prst="rect">
            <a:avLst/>
          </a:prstGeom>
        </p:spPr>
        <p:txBody>
          <a:bodyPr lIns="0" tIns="0" rIns="0" bIns="0" rtlCol="0" anchor="t">
            <a:spAutoFit/>
          </a:bodyPr>
          <a:lstStyle/>
          <a:p>
            <a:pPr algn="l">
              <a:lnSpc>
                <a:spcPts val="13588"/>
              </a:lnSpc>
            </a:pPr>
            <a:r>
              <a:rPr lang="en-US" sz="8040">
                <a:solidFill>
                  <a:srgbClr val="FFFFFF"/>
                </a:solidFill>
                <a:latin typeface="Open Sauce"/>
                <a:ea typeface="Open Sauce"/>
                <a:cs typeface="Open Sauce"/>
                <a:sym typeface="Open Sauce"/>
              </a:rPr>
              <a:t>Pentru atenția acordată</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1004</Words>
  <Application>Microsoft Office PowerPoint</Application>
  <PresentationFormat>Custom</PresentationFormat>
  <Paragraphs>102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Open Sauce</vt:lpstr>
      <vt:lpstr>Open Sauce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dc:title>
  <cp:lastModifiedBy>Orletchi Bogdan</cp:lastModifiedBy>
  <cp:revision>2</cp:revision>
  <dcterms:created xsi:type="dcterms:W3CDTF">2006-08-16T00:00:00Z</dcterms:created>
  <dcterms:modified xsi:type="dcterms:W3CDTF">2025-05-22T09:37:13Z</dcterms:modified>
  <dc:identifier>DAGoEOigjL4</dc:identifier>
</cp:coreProperties>
</file>